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antason" charset="1" panose="00000000000000000000"/>
      <p:regular r:id="rId10"/>
    </p:embeddedFont>
    <p:embeddedFont>
      <p:font typeface="Anantason Bold" charset="1" panose="00000000000000000000"/>
      <p:regular r:id="rId11"/>
    </p:embeddedFont>
    <p:embeddedFont>
      <p:font typeface="Anantason Italics" charset="1" panose="00000000000000000000"/>
      <p:regular r:id="rId12"/>
    </p:embeddedFont>
    <p:embeddedFont>
      <p:font typeface="Anantason Bold Italics" charset="1" panose="00000000000000000000"/>
      <p:regular r:id="rId13"/>
    </p:embeddedFont>
    <p:embeddedFont>
      <p:font typeface="Anantason Thin" charset="1" panose="00000000000000000000"/>
      <p:regular r:id="rId14"/>
    </p:embeddedFont>
    <p:embeddedFont>
      <p:font typeface="Anantason Thin Italics" charset="1" panose="00000000000000000000"/>
      <p:regular r:id="rId15"/>
    </p:embeddedFont>
    <p:embeddedFont>
      <p:font typeface="Anantason Light" charset="1" panose="00000000000000000000"/>
      <p:regular r:id="rId16"/>
    </p:embeddedFont>
    <p:embeddedFont>
      <p:font typeface="Anantason Light Italics" charset="1" panose="00000000000000000000"/>
      <p:regular r:id="rId17"/>
    </p:embeddedFont>
    <p:embeddedFont>
      <p:font typeface="Anantason Medium" charset="1" panose="00000000000000000000"/>
      <p:regular r:id="rId18"/>
    </p:embeddedFont>
    <p:embeddedFont>
      <p:font typeface="Anantason Medium Italics" charset="1" panose="00000000000000000000"/>
      <p:regular r:id="rId19"/>
    </p:embeddedFont>
    <p:embeddedFont>
      <p:font typeface="Anantason Semi-Bold" charset="1" panose="00000000000000000000"/>
      <p:regular r:id="rId20"/>
    </p:embeddedFont>
    <p:embeddedFont>
      <p:font typeface="Anantason Semi-Bold Italics" charset="1" panose="00000000000000000000"/>
      <p:regular r:id="rId21"/>
    </p:embeddedFont>
    <p:embeddedFont>
      <p:font typeface="Anantason Ultra-Bold" charset="1" panose="00000000000000000000"/>
      <p:regular r:id="rId22"/>
    </p:embeddedFont>
    <p:embeddedFont>
      <p:font typeface="Anantason Ultra-Bold Italics" charset="1" panose="00000000000000000000"/>
      <p:regular r:id="rId23"/>
    </p:embeddedFont>
    <p:embeddedFont>
      <p:font typeface="Anantason Heavy" charset="1" panose="00000000000000000000"/>
      <p:regular r:id="rId24"/>
    </p:embeddedFont>
    <p:embeddedFont>
      <p:font typeface="Anantason Heavy Italics" charset="1" panose="000000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grpSp>
        <p:nvGrpSpPr>
          <p:cNvPr name="Group 2" id="2"/>
          <p:cNvGrpSpPr/>
          <p:nvPr/>
        </p:nvGrpSpPr>
        <p:grpSpPr>
          <a:xfrm rot="0">
            <a:off x="57198" y="0"/>
            <a:ext cx="6597767" cy="10287000"/>
            <a:chOff x="0" y="0"/>
            <a:chExt cx="8797022" cy="13716000"/>
          </a:xfrm>
        </p:grpSpPr>
        <p:pic>
          <p:nvPicPr>
            <p:cNvPr name="Picture 3" id="3"/>
            <p:cNvPicPr>
              <a:picLocks noChangeAspect="true"/>
            </p:cNvPicPr>
            <p:nvPr/>
          </p:nvPicPr>
          <p:blipFill>
            <a:blip r:embed="rId2"/>
            <a:srcRect l="28621" t="0" r="28621" b="0"/>
            <a:stretch>
              <a:fillRect/>
            </a:stretch>
          </p:blipFill>
          <p:spPr>
            <a:xfrm flipH="false" flipV="false">
              <a:off x="0" y="0"/>
              <a:ext cx="8797022" cy="13716000"/>
            </a:xfrm>
            <a:prstGeom prst="rect">
              <a:avLst/>
            </a:prstGeom>
          </p:spPr>
        </p:pic>
      </p:grpSp>
      <p:sp>
        <p:nvSpPr>
          <p:cNvPr name="TextBox 4" id="4"/>
          <p:cNvSpPr txBox="true"/>
          <p:nvPr/>
        </p:nvSpPr>
        <p:spPr>
          <a:xfrm rot="0">
            <a:off x="7741560" y="1619917"/>
            <a:ext cx="9386675" cy="3086481"/>
          </a:xfrm>
          <a:prstGeom prst="rect">
            <a:avLst/>
          </a:prstGeom>
        </p:spPr>
        <p:txBody>
          <a:bodyPr anchor="t" rtlCol="false" tIns="0" lIns="0" bIns="0" rIns="0">
            <a:spAutoFit/>
          </a:bodyPr>
          <a:lstStyle/>
          <a:p>
            <a:pPr algn="ctr">
              <a:lnSpc>
                <a:spcPts val="4032"/>
              </a:lnSpc>
            </a:pPr>
            <a:r>
              <a:rPr lang="en-US" sz="4800" spc="-134">
                <a:solidFill>
                  <a:srgbClr val="121212"/>
                </a:solidFill>
                <a:latin typeface="Anantason Ultra-Bold"/>
              </a:rPr>
              <a:t>TELECOMMUNICATION </a:t>
            </a:r>
          </a:p>
          <a:p>
            <a:pPr algn="ctr">
              <a:lnSpc>
                <a:spcPts val="4032"/>
              </a:lnSpc>
            </a:pPr>
          </a:p>
          <a:p>
            <a:pPr algn="ctr">
              <a:lnSpc>
                <a:spcPts val="4032"/>
              </a:lnSpc>
            </a:pPr>
            <a:r>
              <a:rPr lang="en-US" sz="4800" spc="-134">
                <a:solidFill>
                  <a:srgbClr val="121212"/>
                </a:solidFill>
                <a:latin typeface="Anantason Ultra-Bold"/>
              </a:rPr>
              <a:t> MANAGEMENT </a:t>
            </a:r>
          </a:p>
          <a:p>
            <a:pPr algn="ctr">
              <a:lnSpc>
                <a:spcPts val="4032"/>
              </a:lnSpc>
            </a:pPr>
          </a:p>
          <a:p>
            <a:pPr algn="ctr">
              <a:lnSpc>
                <a:spcPts val="4032"/>
              </a:lnSpc>
            </a:pPr>
            <a:r>
              <a:rPr lang="en-US" sz="4800" spc="-134">
                <a:solidFill>
                  <a:srgbClr val="121212"/>
                </a:solidFill>
                <a:latin typeface="Anantason Ultra-Bold"/>
              </a:rPr>
              <a:t>SYSTEM</a:t>
            </a:r>
          </a:p>
          <a:p>
            <a:pPr algn="ctr" marL="0" indent="0" lvl="0">
              <a:lnSpc>
                <a:spcPts val="4032"/>
              </a:lnSpc>
            </a:pPr>
          </a:p>
        </p:txBody>
      </p:sp>
      <p:sp>
        <p:nvSpPr>
          <p:cNvPr name="TextBox 5" id="5"/>
          <p:cNvSpPr txBox="true"/>
          <p:nvPr/>
        </p:nvSpPr>
        <p:spPr>
          <a:xfrm rot="0">
            <a:off x="7147980" y="186820"/>
            <a:ext cx="1789271" cy="523875"/>
          </a:xfrm>
          <a:prstGeom prst="rect">
            <a:avLst/>
          </a:prstGeom>
        </p:spPr>
        <p:txBody>
          <a:bodyPr anchor="t" rtlCol="false" tIns="0" lIns="0" bIns="0" rIns="0">
            <a:spAutoFit/>
          </a:bodyPr>
          <a:lstStyle/>
          <a:p>
            <a:pPr algn="ctr">
              <a:lnSpc>
                <a:spcPts val="4200"/>
              </a:lnSpc>
              <a:spcBef>
                <a:spcPct val="0"/>
              </a:spcBef>
            </a:pPr>
            <a:r>
              <a:rPr lang="en-US" sz="3000" spc="-84">
                <a:solidFill>
                  <a:srgbClr val="121212"/>
                </a:solidFill>
                <a:latin typeface="Anantason Ultra-Bold"/>
              </a:rPr>
              <a:t>GROUP 15</a:t>
            </a:r>
          </a:p>
        </p:txBody>
      </p:sp>
      <p:sp>
        <p:nvSpPr>
          <p:cNvPr name="TextBox 6" id="6"/>
          <p:cNvSpPr txBox="true"/>
          <p:nvPr/>
        </p:nvSpPr>
        <p:spPr>
          <a:xfrm rot="0">
            <a:off x="7317970" y="7413097"/>
            <a:ext cx="2642898" cy="362908"/>
          </a:xfrm>
          <a:prstGeom prst="rect">
            <a:avLst/>
          </a:prstGeom>
        </p:spPr>
        <p:txBody>
          <a:bodyPr anchor="t" rtlCol="false" tIns="0" lIns="0" bIns="0" rIns="0">
            <a:spAutoFit/>
          </a:bodyPr>
          <a:lstStyle/>
          <a:p>
            <a:pPr algn="ctr">
              <a:lnSpc>
                <a:spcPts val="3001"/>
              </a:lnSpc>
              <a:spcBef>
                <a:spcPct val="0"/>
              </a:spcBef>
            </a:pPr>
            <a:r>
              <a:rPr lang="en-US" sz="2069" spc="89">
                <a:solidFill>
                  <a:srgbClr val="121212"/>
                </a:solidFill>
                <a:latin typeface="Montserrat Medium"/>
              </a:rPr>
              <a:t>Team Members :</a:t>
            </a:r>
          </a:p>
        </p:txBody>
      </p:sp>
      <p:sp>
        <p:nvSpPr>
          <p:cNvPr name="TextBox 7" id="7"/>
          <p:cNvSpPr txBox="true"/>
          <p:nvPr/>
        </p:nvSpPr>
        <p:spPr>
          <a:xfrm rot="0">
            <a:off x="8937251" y="8063692"/>
            <a:ext cx="7108347" cy="1932406"/>
          </a:xfrm>
          <a:prstGeom prst="rect">
            <a:avLst/>
          </a:prstGeom>
        </p:spPr>
        <p:txBody>
          <a:bodyPr anchor="t" rtlCol="false" tIns="0" lIns="0" bIns="0" rIns="0">
            <a:spAutoFit/>
          </a:bodyPr>
          <a:lstStyle/>
          <a:p>
            <a:pPr algn="ctr">
              <a:lnSpc>
                <a:spcPts val="3098"/>
              </a:lnSpc>
            </a:pPr>
            <a:r>
              <a:rPr lang="en-US" sz="2136" spc="91">
                <a:solidFill>
                  <a:srgbClr val="121212"/>
                </a:solidFill>
                <a:latin typeface="Montserrat Medium"/>
              </a:rPr>
              <a:t>Rahul Balakrishna (002833716)   </a:t>
            </a:r>
          </a:p>
          <a:p>
            <a:pPr algn="ctr">
              <a:lnSpc>
                <a:spcPts val="3098"/>
              </a:lnSpc>
            </a:pPr>
            <a:r>
              <a:rPr lang="en-US" sz="2136" spc="91">
                <a:solidFill>
                  <a:srgbClr val="121212"/>
                </a:solidFill>
                <a:latin typeface="Montserrat Medium"/>
              </a:rPr>
              <a:t>Sakshi Wadaskar (002820228) </a:t>
            </a:r>
          </a:p>
          <a:p>
            <a:pPr algn="ctr">
              <a:lnSpc>
                <a:spcPts val="3098"/>
              </a:lnSpc>
            </a:pPr>
            <a:r>
              <a:rPr lang="en-US" sz="2136" spc="91">
                <a:solidFill>
                  <a:srgbClr val="121212"/>
                </a:solidFill>
                <a:latin typeface="Montserrat Medium"/>
              </a:rPr>
              <a:t> Chinmay Kulkarni (002209448) </a:t>
            </a:r>
          </a:p>
          <a:p>
            <a:pPr algn="ctr">
              <a:lnSpc>
                <a:spcPts val="3098"/>
              </a:lnSpc>
            </a:pPr>
            <a:r>
              <a:rPr lang="en-US" sz="2136" spc="91">
                <a:solidFill>
                  <a:srgbClr val="121212"/>
                </a:solidFill>
                <a:latin typeface="Montserrat Medium"/>
              </a:rPr>
              <a:t>Anirudh Jagadish (002743405)   </a:t>
            </a:r>
          </a:p>
          <a:p>
            <a:pPr algn="ctr">
              <a:lnSpc>
                <a:spcPts val="3098"/>
              </a:lnSpc>
              <a:spcBef>
                <a:spcPct val="0"/>
              </a:spcBef>
            </a:pPr>
            <a:r>
              <a:rPr lang="en-US" sz="2136" spc="91">
                <a:solidFill>
                  <a:srgbClr val="121212"/>
                </a:solidFill>
                <a:latin typeface="Montserrat Medium"/>
              </a:rPr>
              <a:t>Vinay Sai Rajapu (002870410)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Freeform 2" id="2"/>
          <p:cNvSpPr/>
          <p:nvPr/>
        </p:nvSpPr>
        <p:spPr>
          <a:xfrm flipH="false" flipV="false" rot="0">
            <a:off x="1362815" y="2640234"/>
            <a:ext cx="15204395" cy="6618066"/>
          </a:xfrm>
          <a:custGeom>
            <a:avLst/>
            <a:gdLst/>
            <a:ahLst/>
            <a:cxnLst/>
            <a:rect r="r" b="b" t="t" l="l"/>
            <a:pathLst>
              <a:path h="6618066" w="15204395">
                <a:moveTo>
                  <a:pt x="0" y="0"/>
                </a:moveTo>
                <a:lnTo>
                  <a:pt x="15204395" y="0"/>
                </a:lnTo>
                <a:lnTo>
                  <a:pt x="15204395" y="6618066"/>
                </a:lnTo>
                <a:lnTo>
                  <a:pt x="0" y="6618066"/>
                </a:lnTo>
                <a:lnTo>
                  <a:pt x="0" y="0"/>
                </a:lnTo>
                <a:close/>
              </a:path>
            </a:pathLst>
          </a:custGeom>
          <a:blipFill>
            <a:blip r:embed="rId2"/>
            <a:stretch>
              <a:fillRect l="0" t="-18778" r="0" b="-18778"/>
            </a:stretch>
          </a:blipFill>
        </p:spPr>
      </p:sp>
      <p:sp>
        <p:nvSpPr>
          <p:cNvPr name="TextBox 3" id="3"/>
          <p:cNvSpPr txBox="true"/>
          <p:nvPr/>
        </p:nvSpPr>
        <p:spPr>
          <a:xfrm rot="0">
            <a:off x="6473489" y="1519727"/>
            <a:ext cx="4983047" cy="514351"/>
          </a:xfrm>
          <a:prstGeom prst="rect">
            <a:avLst/>
          </a:prstGeom>
        </p:spPr>
        <p:txBody>
          <a:bodyPr anchor="t" rtlCol="false" tIns="0" lIns="0" bIns="0" rIns="0">
            <a:spAutoFit/>
          </a:bodyPr>
          <a:lstStyle/>
          <a:p>
            <a:pPr algn="ctr">
              <a:lnSpc>
                <a:spcPts val="4349"/>
              </a:lnSpc>
              <a:spcBef>
                <a:spcPct val="0"/>
              </a:spcBef>
            </a:pPr>
            <a:r>
              <a:rPr lang="en-US" sz="2999" spc="128">
                <a:solidFill>
                  <a:srgbClr val="000000"/>
                </a:solidFill>
                <a:latin typeface="Montserrat Bold"/>
              </a:rPr>
              <a:t>GUI</a:t>
            </a:r>
          </a:p>
        </p:txBody>
      </p:sp>
      <p:sp>
        <p:nvSpPr>
          <p:cNvPr name="TextBox 4" id="4"/>
          <p:cNvSpPr txBox="true"/>
          <p:nvPr/>
        </p:nvSpPr>
        <p:spPr>
          <a:xfrm rot="0">
            <a:off x="604896" y="416376"/>
            <a:ext cx="2393084" cy="248412"/>
          </a:xfrm>
          <a:prstGeom prst="rect">
            <a:avLst/>
          </a:prstGeom>
        </p:spPr>
        <p:txBody>
          <a:bodyPr anchor="t" rtlCol="false" tIns="0" lIns="0" bIns="0" rIns="0">
            <a:spAutoFit/>
          </a:bodyPr>
          <a:lstStyle/>
          <a:p>
            <a:pPr algn="l" marL="0" indent="0" lvl="0">
              <a:lnSpc>
                <a:spcPts val="2058"/>
              </a:lnSpc>
              <a:spcBef>
                <a:spcPct val="0"/>
              </a:spcBef>
            </a:pPr>
            <a:r>
              <a:rPr lang="en-US" sz="1470">
                <a:solidFill>
                  <a:srgbClr val="000000"/>
                </a:solidFill>
                <a:latin typeface="Montserrat Semi-Bold"/>
              </a:rPr>
              <a:t>DMDD GROUP 15</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FEEE8"/>
        </a:solidFill>
      </p:bgPr>
    </p:bg>
    <p:spTree>
      <p:nvGrpSpPr>
        <p:cNvPr id="1" name=""/>
        <p:cNvGrpSpPr/>
        <p:nvPr/>
      </p:nvGrpSpPr>
      <p:grpSpPr>
        <a:xfrm>
          <a:off x="0" y="0"/>
          <a:ext cx="0" cy="0"/>
          <a:chOff x="0" y="0"/>
          <a:chExt cx="0" cy="0"/>
        </a:xfrm>
      </p:grpSpPr>
      <p:sp>
        <p:nvSpPr>
          <p:cNvPr name="TextBox 2" id="2"/>
          <p:cNvSpPr txBox="true"/>
          <p:nvPr/>
        </p:nvSpPr>
        <p:spPr>
          <a:xfrm rot="0">
            <a:off x="4272260" y="3879618"/>
            <a:ext cx="9743480" cy="1604510"/>
          </a:xfrm>
          <a:prstGeom prst="rect">
            <a:avLst/>
          </a:prstGeom>
        </p:spPr>
        <p:txBody>
          <a:bodyPr anchor="t" rtlCol="false" tIns="0" lIns="0" bIns="0" rIns="0">
            <a:spAutoFit/>
          </a:bodyPr>
          <a:lstStyle/>
          <a:p>
            <a:pPr algn="ctr">
              <a:lnSpc>
                <a:spcPts val="13288"/>
              </a:lnSpc>
              <a:spcBef>
                <a:spcPct val="0"/>
              </a:spcBef>
            </a:pPr>
            <a:r>
              <a:rPr lang="en-US" sz="9164" spc="394">
                <a:solidFill>
                  <a:srgbClr val="000000"/>
                </a:solidFill>
                <a:latin typeface="Montserrat Bold"/>
              </a:rPr>
              <a:t>THANK YOU !!!!</a:t>
            </a:r>
          </a:p>
        </p:txBody>
      </p:sp>
      <p:sp>
        <p:nvSpPr>
          <p:cNvPr name="TextBox 3" id="3"/>
          <p:cNvSpPr txBox="true"/>
          <p:nvPr/>
        </p:nvSpPr>
        <p:spPr>
          <a:xfrm rot="0">
            <a:off x="776428" y="584671"/>
            <a:ext cx="2393084" cy="317170"/>
          </a:xfrm>
          <a:prstGeom prst="rect">
            <a:avLst/>
          </a:prstGeom>
        </p:spPr>
        <p:txBody>
          <a:bodyPr anchor="t" rtlCol="false" tIns="0" lIns="0" bIns="0" rIns="0">
            <a:spAutoFit/>
          </a:bodyPr>
          <a:lstStyle/>
          <a:p>
            <a:pPr algn="l" marL="0" indent="0" lvl="0">
              <a:lnSpc>
                <a:spcPts val="2621"/>
              </a:lnSpc>
              <a:spcBef>
                <a:spcPct val="0"/>
              </a:spcBef>
            </a:pPr>
            <a:r>
              <a:rPr lang="en-US" sz="1872">
                <a:solidFill>
                  <a:srgbClr val="000000"/>
                </a:solidFill>
                <a:latin typeface="Montserrat Semi-Bold"/>
              </a:rPr>
              <a:t>DMDD GROUP 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grpSp>
        <p:nvGrpSpPr>
          <p:cNvPr name="Group 2" id="2"/>
          <p:cNvGrpSpPr/>
          <p:nvPr/>
        </p:nvGrpSpPr>
        <p:grpSpPr>
          <a:xfrm rot="0">
            <a:off x="4184253" y="5877855"/>
            <a:ext cx="2946352" cy="4170179"/>
            <a:chOff x="0" y="0"/>
            <a:chExt cx="3928469" cy="5560238"/>
          </a:xfrm>
        </p:grpSpPr>
        <p:pic>
          <p:nvPicPr>
            <p:cNvPr name="Picture 3" id="3"/>
            <p:cNvPicPr>
              <a:picLocks noChangeAspect="true"/>
            </p:cNvPicPr>
            <p:nvPr/>
          </p:nvPicPr>
          <p:blipFill>
            <a:blip r:embed="rId2"/>
            <a:srcRect l="26463" t="0" r="26463" b="0"/>
            <a:stretch>
              <a:fillRect/>
            </a:stretch>
          </p:blipFill>
          <p:spPr>
            <a:xfrm flipH="false" flipV="false">
              <a:off x="0" y="0"/>
              <a:ext cx="3928469" cy="5560238"/>
            </a:xfrm>
            <a:prstGeom prst="rect">
              <a:avLst/>
            </a:prstGeom>
          </p:spPr>
        </p:pic>
      </p:grpSp>
      <p:sp>
        <p:nvSpPr>
          <p:cNvPr name="Freeform 4" id="4"/>
          <p:cNvSpPr/>
          <p:nvPr/>
        </p:nvSpPr>
        <p:spPr>
          <a:xfrm flipH="false" flipV="false" rot="0">
            <a:off x="407172" y="2015368"/>
            <a:ext cx="3418312" cy="3720737"/>
          </a:xfrm>
          <a:custGeom>
            <a:avLst/>
            <a:gdLst/>
            <a:ahLst/>
            <a:cxnLst/>
            <a:rect r="r" b="b" t="t" l="l"/>
            <a:pathLst>
              <a:path h="3720737" w="3418312">
                <a:moveTo>
                  <a:pt x="0" y="0"/>
                </a:moveTo>
                <a:lnTo>
                  <a:pt x="3418311" y="0"/>
                </a:lnTo>
                <a:lnTo>
                  <a:pt x="3418311" y="3720737"/>
                </a:lnTo>
                <a:lnTo>
                  <a:pt x="0" y="3720737"/>
                </a:lnTo>
                <a:lnTo>
                  <a:pt x="0" y="0"/>
                </a:lnTo>
                <a:close/>
              </a:path>
            </a:pathLst>
          </a:custGeom>
          <a:blipFill>
            <a:blip r:embed="rId3"/>
            <a:stretch>
              <a:fillRect l="0" t="0" r="-8090" b="-4891"/>
            </a:stretch>
          </a:blipFill>
        </p:spPr>
      </p:sp>
      <p:sp>
        <p:nvSpPr>
          <p:cNvPr name="Freeform 5" id="5"/>
          <p:cNvSpPr/>
          <p:nvPr/>
        </p:nvSpPr>
        <p:spPr>
          <a:xfrm flipH="false" flipV="false" rot="0">
            <a:off x="407172" y="6148699"/>
            <a:ext cx="3567880" cy="3109601"/>
          </a:xfrm>
          <a:custGeom>
            <a:avLst/>
            <a:gdLst/>
            <a:ahLst/>
            <a:cxnLst/>
            <a:rect r="r" b="b" t="t" l="l"/>
            <a:pathLst>
              <a:path h="3109601" w="3567880">
                <a:moveTo>
                  <a:pt x="0" y="0"/>
                </a:moveTo>
                <a:lnTo>
                  <a:pt x="3567880" y="0"/>
                </a:lnTo>
                <a:lnTo>
                  <a:pt x="3567880" y="3109601"/>
                </a:lnTo>
                <a:lnTo>
                  <a:pt x="0" y="3109601"/>
                </a:lnTo>
                <a:lnTo>
                  <a:pt x="0" y="0"/>
                </a:lnTo>
                <a:close/>
              </a:path>
            </a:pathLst>
          </a:custGeom>
          <a:blipFill>
            <a:blip r:embed="rId4"/>
            <a:stretch>
              <a:fillRect l="-6243" t="0" r="-14178" b="0"/>
            </a:stretch>
          </a:blipFill>
        </p:spPr>
      </p:sp>
      <p:sp>
        <p:nvSpPr>
          <p:cNvPr name="Freeform 6" id="6"/>
          <p:cNvSpPr/>
          <p:nvPr/>
        </p:nvSpPr>
        <p:spPr>
          <a:xfrm flipH="false" flipV="false" rot="0">
            <a:off x="4054332" y="2823369"/>
            <a:ext cx="3768204" cy="2677821"/>
          </a:xfrm>
          <a:custGeom>
            <a:avLst/>
            <a:gdLst/>
            <a:ahLst/>
            <a:cxnLst/>
            <a:rect r="r" b="b" t="t" l="l"/>
            <a:pathLst>
              <a:path h="2677821" w="3768204">
                <a:moveTo>
                  <a:pt x="0" y="0"/>
                </a:moveTo>
                <a:lnTo>
                  <a:pt x="3768204" y="0"/>
                </a:lnTo>
                <a:lnTo>
                  <a:pt x="3768204" y="2677820"/>
                </a:lnTo>
                <a:lnTo>
                  <a:pt x="0" y="2677820"/>
                </a:lnTo>
                <a:lnTo>
                  <a:pt x="0" y="0"/>
                </a:lnTo>
                <a:close/>
              </a:path>
            </a:pathLst>
          </a:custGeom>
          <a:blipFill>
            <a:blip r:embed="rId5"/>
            <a:stretch>
              <a:fillRect l="0" t="0" r="0" b="-7562"/>
            </a:stretch>
          </a:blipFill>
        </p:spPr>
      </p:sp>
      <p:sp>
        <p:nvSpPr>
          <p:cNvPr name="TextBox 7" id="7"/>
          <p:cNvSpPr txBox="true"/>
          <p:nvPr/>
        </p:nvSpPr>
        <p:spPr>
          <a:xfrm rot="0">
            <a:off x="8298884" y="3012830"/>
            <a:ext cx="7770304" cy="1146407"/>
          </a:xfrm>
          <a:prstGeom prst="rect">
            <a:avLst/>
          </a:prstGeom>
        </p:spPr>
        <p:txBody>
          <a:bodyPr anchor="t" rtlCol="false" tIns="0" lIns="0" bIns="0" rIns="0">
            <a:spAutoFit/>
          </a:bodyPr>
          <a:lstStyle/>
          <a:p>
            <a:pPr algn="l" marL="0" indent="0" lvl="0">
              <a:lnSpc>
                <a:spcPts val="8287"/>
              </a:lnSpc>
              <a:spcBef>
                <a:spcPct val="0"/>
              </a:spcBef>
            </a:pPr>
            <a:r>
              <a:rPr lang="en-US" sz="9866" spc="-276">
                <a:solidFill>
                  <a:srgbClr val="121212"/>
                </a:solidFill>
                <a:latin typeface="Anantason Ultra-Bold"/>
              </a:rPr>
              <a:t>OBJECTIVES</a:t>
            </a:r>
          </a:p>
        </p:txBody>
      </p:sp>
      <p:sp>
        <p:nvSpPr>
          <p:cNvPr name="TextBox 8" id="8"/>
          <p:cNvSpPr txBox="true"/>
          <p:nvPr/>
        </p:nvSpPr>
        <p:spPr>
          <a:xfrm rot="0">
            <a:off x="7822536" y="4622274"/>
            <a:ext cx="9979463" cy="3868238"/>
          </a:xfrm>
          <a:prstGeom prst="rect">
            <a:avLst/>
          </a:prstGeom>
        </p:spPr>
        <p:txBody>
          <a:bodyPr anchor="t" rtlCol="false" tIns="0" lIns="0" bIns="0" rIns="0">
            <a:spAutoFit/>
          </a:bodyPr>
          <a:lstStyle/>
          <a:p>
            <a:pPr marL="575532" indent="-287766" lvl="1">
              <a:lnSpc>
                <a:spcPts val="3865"/>
              </a:lnSpc>
              <a:buFont typeface="Arial"/>
              <a:buChar char="•"/>
            </a:pPr>
            <a:r>
              <a:rPr lang="en-US" sz="2665" spc="114">
                <a:solidFill>
                  <a:srgbClr val="000000"/>
                </a:solidFill>
                <a:latin typeface="Montserrat Bold"/>
              </a:rPr>
              <a:t>Rapid Technological Advances</a:t>
            </a:r>
            <a:r>
              <a:rPr lang="en-US" sz="2665" spc="114">
                <a:solidFill>
                  <a:srgbClr val="000000"/>
                </a:solidFill>
                <a:latin typeface="Montserrat"/>
              </a:rPr>
              <a:t>: Adapting to fast-changing technology within the telecommunications industry.</a:t>
            </a:r>
          </a:p>
          <a:p>
            <a:pPr marL="575532" indent="-287766" lvl="1">
              <a:lnSpc>
                <a:spcPts val="3865"/>
              </a:lnSpc>
              <a:buFont typeface="Arial"/>
              <a:buChar char="•"/>
            </a:pPr>
            <a:r>
              <a:rPr lang="en-US" sz="2665" spc="114">
                <a:solidFill>
                  <a:srgbClr val="000000"/>
                </a:solidFill>
                <a:latin typeface="Montserrat Bold"/>
              </a:rPr>
              <a:t>Escalating Data Traffic</a:t>
            </a:r>
            <a:r>
              <a:rPr lang="en-US" sz="2665" spc="114">
                <a:solidFill>
                  <a:srgbClr val="000000"/>
                </a:solidFill>
                <a:latin typeface="Montserrat"/>
              </a:rPr>
              <a:t>: Managing the increasing volume of data flow efficiently with the network.</a:t>
            </a:r>
          </a:p>
          <a:p>
            <a:pPr marL="575532" indent="-287766" lvl="1">
              <a:lnSpc>
                <a:spcPts val="3865"/>
              </a:lnSpc>
              <a:buFont typeface="Arial"/>
              <a:buChar char="•"/>
            </a:pPr>
            <a:r>
              <a:rPr lang="en-US" sz="2665" spc="114">
                <a:solidFill>
                  <a:srgbClr val="000000"/>
                </a:solidFill>
                <a:latin typeface="Montserrat Bold"/>
              </a:rPr>
              <a:t>Network Stability Assurance</a:t>
            </a:r>
            <a:r>
              <a:rPr lang="en-US" sz="2665" spc="114">
                <a:solidFill>
                  <a:srgbClr val="000000"/>
                </a:solidFill>
                <a:latin typeface="Montserrat"/>
              </a:rPr>
              <a:t>: Ensuring consistent and reliable network performance.</a:t>
            </a:r>
          </a:p>
          <a:p>
            <a:pPr algn="l" marL="0" indent="0" lvl="0">
              <a:lnSpc>
                <a:spcPts val="3865"/>
              </a:lnSpc>
            </a:pPr>
          </a:p>
        </p:txBody>
      </p:sp>
      <p:sp>
        <p:nvSpPr>
          <p:cNvPr name="TextBox 9" id="9"/>
          <p:cNvSpPr txBox="true"/>
          <p:nvPr/>
        </p:nvSpPr>
        <p:spPr>
          <a:xfrm rot="0">
            <a:off x="1028700" y="466673"/>
            <a:ext cx="2453834" cy="317170"/>
          </a:xfrm>
          <a:prstGeom prst="rect">
            <a:avLst/>
          </a:prstGeom>
        </p:spPr>
        <p:txBody>
          <a:bodyPr anchor="t" rtlCol="false" tIns="0" lIns="0" bIns="0" rIns="0">
            <a:spAutoFit/>
          </a:bodyPr>
          <a:lstStyle/>
          <a:p>
            <a:pPr algn="l" marL="0" indent="0" lvl="0">
              <a:lnSpc>
                <a:spcPts val="2621"/>
              </a:lnSpc>
              <a:spcBef>
                <a:spcPct val="0"/>
              </a:spcBef>
            </a:pPr>
            <a:r>
              <a:rPr lang="en-US" sz="1872">
                <a:solidFill>
                  <a:srgbClr val="000000"/>
                </a:solidFill>
                <a:latin typeface="Montserrat Semi-Bold"/>
              </a:rPr>
              <a:t>DMDD GROUP 15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grpSp>
        <p:nvGrpSpPr>
          <p:cNvPr name="Group 2" id="2"/>
          <p:cNvGrpSpPr/>
          <p:nvPr/>
        </p:nvGrpSpPr>
        <p:grpSpPr>
          <a:xfrm rot="0">
            <a:off x="6261055" y="4645317"/>
            <a:ext cx="12168964" cy="6536928"/>
            <a:chOff x="0" y="0"/>
            <a:chExt cx="3204995" cy="1721660"/>
          </a:xfrm>
        </p:grpSpPr>
        <p:sp>
          <p:nvSpPr>
            <p:cNvPr name="Freeform 3" id="3"/>
            <p:cNvSpPr/>
            <p:nvPr/>
          </p:nvSpPr>
          <p:spPr>
            <a:xfrm flipH="false" flipV="false" rot="0">
              <a:off x="0" y="0"/>
              <a:ext cx="3204994" cy="1721660"/>
            </a:xfrm>
            <a:custGeom>
              <a:avLst/>
              <a:gdLst/>
              <a:ahLst/>
              <a:cxnLst/>
              <a:rect r="r" b="b" t="t" l="l"/>
              <a:pathLst>
                <a:path h="1721660" w="3204994">
                  <a:moveTo>
                    <a:pt x="0" y="0"/>
                  </a:moveTo>
                  <a:lnTo>
                    <a:pt x="3204994" y="0"/>
                  </a:lnTo>
                  <a:lnTo>
                    <a:pt x="3204994" y="1721660"/>
                  </a:lnTo>
                  <a:lnTo>
                    <a:pt x="0" y="1721660"/>
                  </a:lnTo>
                  <a:close/>
                </a:path>
              </a:pathLst>
            </a:custGeom>
            <a:solidFill>
              <a:srgbClr val="E6E3D7"/>
            </a:solidFill>
          </p:spPr>
        </p:sp>
        <p:sp>
          <p:nvSpPr>
            <p:cNvPr name="TextBox 4" id="4"/>
            <p:cNvSpPr txBox="true"/>
            <p:nvPr/>
          </p:nvSpPr>
          <p:spPr>
            <a:xfrm>
              <a:off x="0" y="-28575"/>
              <a:ext cx="3204995" cy="1750235"/>
            </a:xfrm>
            <a:prstGeom prst="rect">
              <a:avLst/>
            </a:prstGeom>
          </p:spPr>
          <p:txBody>
            <a:bodyPr anchor="ctr" rtlCol="false" tIns="50800" lIns="50800" bIns="50800" rIns="50800"/>
            <a:lstStyle/>
            <a:p>
              <a:pPr algn="l" marL="0" indent="0" lvl="0">
                <a:lnSpc>
                  <a:spcPts val="2897"/>
                </a:lnSpc>
                <a:spcBef>
                  <a:spcPct val="0"/>
                </a:spcBef>
              </a:pPr>
            </a:p>
          </p:txBody>
        </p:sp>
      </p:grpSp>
      <p:grpSp>
        <p:nvGrpSpPr>
          <p:cNvPr name="Group 5" id="5"/>
          <p:cNvGrpSpPr/>
          <p:nvPr/>
        </p:nvGrpSpPr>
        <p:grpSpPr>
          <a:xfrm rot="0">
            <a:off x="1097640" y="5485025"/>
            <a:ext cx="3179808" cy="673453"/>
            <a:chOff x="0" y="0"/>
            <a:chExt cx="1918878" cy="406400"/>
          </a:xfrm>
        </p:grpSpPr>
        <p:sp>
          <p:nvSpPr>
            <p:cNvPr name="Freeform 6" id="6"/>
            <p:cNvSpPr/>
            <p:nvPr/>
          </p:nvSpPr>
          <p:spPr>
            <a:xfrm flipH="false" flipV="false" rot="0">
              <a:off x="0" y="0"/>
              <a:ext cx="1918878" cy="406400"/>
            </a:xfrm>
            <a:custGeom>
              <a:avLst/>
              <a:gdLst/>
              <a:ahLst/>
              <a:cxnLst/>
              <a:rect r="r" b="b" t="t" l="l"/>
              <a:pathLst>
                <a:path h="406400" w="1918878">
                  <a:moveTo>
                    <a:pt x="1715678" y="0"/>
                  </a:moveTo>
                  <a:cubicBezTo>
                    <a:pt x="1827903" y="0"/>
                    <a:pt x="1918878" y="90976"/>
                    <a:pt x="1918878" y="203200"/>
                  </a:cubicBezTo>
                  <a:cubicBezTo>
                    <a:pt x="1918878" y="315424"/>
                    <a:pt x="1827903" y="406400"/>
                    <a:pt x="1715678" y="406400"/>
                  </a:cubicBezTo>
                  <a:lnTo>
                    <a:pt x="203200" y="406400"/>
                  </a:lnTo>
                  <a:cubicBezTo>
                    <a:pt x="90976" y="406400"/>
                    <a:pt x="0" y="315424"/>
                    <a:pt x="0" y="203200"/>
                  </a:cubicBezTo>
                  <a:cubicBezTo>
                    <a:pt x="0" y="90976"/>
                    <a:pt x="90976" y="0"/>
                    <a:pt x="203200" y="0"/>
                  </a:cubicBezTo>
                  <a:close/>
                </a:path>
              </a:pathLst>
            </a:custGeom>
            <a:solidFill>
              <a:srgbClr val="F1F0EA"/>
            </a:solidFill>
            <a:ln w="28575" cap="sq">
              <a:solidFill>
                <a:srgbClr val="000000"/>
              </a:solidFill>
              <a:prstDash val="solid"/>
              <a:miter/>
            </a:ln>
          </p:spPr>
        </p:sp>
        <p:sp>
          <p:nvSpPr>
            <p:cNvPr name="TextBox 7" id="7"/>
            <p:cNvSpPr txBox="true"/>
            <p:nvPr/>
          </p:nvSpPr>
          <p:spPr>
            <a:xfrm>
              <a:off x="0" y="-47625"/>
              <a:ext cx="1918878" cy="454025"/>
            </a:xfrm>
            <a:prstGeom prst="rect">
              <a:avLst/>
            </a:prstGeom>
          </p:spPr>
          <p:txBody>
            <a:bodyPr anchor="ctr" rtlCol="false" tIns="50800" lIns="50800" bIns="50800" rIns="50800"/>
            <a:lstStyle/>
            <a:p>
              <a:pPr algn="ctr" marL="0" indent="0" lvl="0">
                <a:lnSpc>
                  <a:spcPts val="3001"/>
                </a:lnSpc>
                <a:spcBef>
                  <a:spcPct val="0"/>
                </a:spcBef>
              </a:pPr>
              <a:r>
                <a:rPr lang="en-US" sz="2069" spc="89" strike="noStrike" u="none">
                  <a:solidFill>
                    <a:srgbClr val="000000"/>
                  </a:solidFill>
                  <a:latin typeface="Montserrat Medium"/>
                </a:rPr>
                <a:t>Goals 1</a:t>
              </a:r>
            </a:p>
          </p:txBody>
        </p:sp>
      </p:grpSp>
      <p:grpSp>
        <p:nvGrpSpPr>
          <p:cNvPr name="Group 8" id="8"/>
          <p:cNvGrpSpPr/>
          <p:nvPr/>
        </p:nvGrpSpPr>
        <p:grpSpPr>
          <a:xfrm rot="0">
            <a:off x="5067697" y="5485025"/>
            <a:ext cx="3179808" cy="614535"/>
            <a:chOff x="0" y="0"/>
            <a:chExt cx="1918878" cy="370846"/>
          </a:xfrm>
        </p:grpSpPr>
        <p:sp>
          <p:nvSpPr>
            <p:cNvPr name="Freeform 9" id="9"/>
            <p:cNvSpPr/>
            <p:nvPr/>
          </p:nvSpPr>
          <p:spPr>
            <a:xfrm flipH="false" flipV="false" rot="0">
              <a:off x="0" y="0"/>
              <a:ext cx="1918878" cy="370846"/>
            </a:xfrm>
            <a:custGeom>
              <a:avLst/>
              <a:gdLst/>
              <a:ahLst/>
              <a:cxnLst/>
              <a:rect r="r" b="b" t="t" l="l"/>
              <a:pathLst>
                <a:path h="370846" w="1918878">
                  <a:moveTo>
                    <a:pt x="1715678" y="0"/>
                  </a:moveTo>
                  <a:cubicBezTo>
                    <a:pt x="1827903" y="0"/>
                    <a:pt x="1918878" y="83017"/>
                    <a:pt x="1918878" y="185423"/>
                  </a:cubicBezTo>
                  <a:cubicBezTo>
                    <a:pt x="1918878" y="287829"/>
                    <a:pt x="1827903" y="370846"/>
                    <a:pt x="1715678" y="370846"/>
                  </a:cubicBezTo>
                  <a:lnTo>
                    <a:pt x="203200" y="370846"/>
                  </a:lnTo>
                  <a:cubicBezTo>
                    <a:pt x="90976" y="370846"/>
                    <a:pt x="0" y="287829"/>
                    <a:pt x="0" y="185423"/>
                  </a:cubicBezTo>
                  <a:cubicBezTo>
                    <a:pt x="0" y="83017"/>
                    <a:pt x="90976" y="0"/>
                    <a:pt x="203200" y="0"/>
                  </a:cubicBezTo>
                  <a:close/>
                </a:path>
              </a:pathLst>
            </a:custGeom>
            <a:solidFill>
              <a:srgbClr val="F1F0EA"/>
            </a:solidFill>
            <a:ln w="28575" cap="sq">
              <a:solidFill>
                <a:srgbClr val="000000"/>
              </a:solidFill>
              <a:prstDash val="solid"/>
              <a:miter/>
            </a:ln>
          </p:spPr>
        </p:sp>
        <p:sp>
          <p:nvSpPr>
            <p:cNvPr name="TextBox 10" id="10"/>
            <p:cNvSpPr txBox="true"/>
            <p:nvPr/>
          </p:nvSpPr>
          <p:spPr>
            <a:xfrm>
              <a:off x="0" y="-47625"/>
              <a:ext cx="1918878" cy="418471"/>
            </a:xfrm>
            <a:prstGeom prst="rect">
              <a:avLst/>
            </a:prstGeom>
          </p:spPr>
          <p:txBody>
            <a:bodyPr anchor="ctr" rtlCol="false" tIns="50800" lIns="50800" bIns="50800" rIns="50800"/>
            <a:lstStyle/>
            <a:p>
              <a:pPr algn="ctr" marL="0" indent="0" lvl="0">
                <a:lnSpc>
                  <a:spcPts val="3001"/>
                </a:lnSpc>
                <a:spcBef>
                  <a:spcPct val="0"/>
                </a:spcBef>
              </a:pPr>
              <a:r>
                <a:rPr lang="en-US" sz="2069" spc="89" strike="noStrike" u="none">
                  <a:solidFill>
                    <a:srgbClr val="000000"/>
                  </a:solidFill>
                  <a:latin typeface="Montserrat Medium"/>
                </a:rPr>
                <a:t>Goals 2</a:t>
              </a:r>
            </a:p>
          </p:txBody>
        </p:sp>
      </p:grpSp>
      <p:grpSp>
        <p:nvGrpSpPr>
          <p:cNvPr name="Group 11" id="11"/>
          <p:cNvGrpSpPr/>
          <p:nvPr/>
        </p:nvGrpSpPr>
        <p:grpSpPr>
          <a:xfrm rot="0">
            <a:off x="9144000" y="5485025"/>
            <a:ext cx="3179808" cy="614535"/>
            <a:chOff x="0" y="0"/>
            <a:chExt cx="1918878" cy="370846"/>
          </a:xfrm>
        </p:grpSpPr>
        <p:sp>
          <p:nvSpPr>
            <p:cNvPr name="Freeform 12" id="12"/>
            <p:cNvSpPr/>
            <p:nvPr/>
          </p:nvSpPr>
          <p:spPr>
            <a:xfrm flipH="false" flipV="false" rot="0">
              <a:off x="0" y="0"/>
              <a:ext cx="1918878" cy="370846"/>
            </a:xfrm>
            <a:custGeom>
              <a:avLst/>
              <a:gdLst/>
              <a:ahLst/>
              <a:cxnLst/>
              <a:rect r="r" b="b" t="t" l="l"/>
              <a:pathLst>
                <a:path h="370846" w="1918878">
                  <a:moveTo>
                    <a:pt x="1715678" y="0"/>
                  </a:moveTo>
                  <a:cubicBezTo>
                    <a:pt x="1827903" y="0"/>
                    <a:pt x="1918878" y="83017"/>
                    <a:pt x="1918878" y="185423"/>
                  </a:cubicBezTo>
                  <a:cubicBezTo>
                    <a:pt x="1918878" y="287829"/>
                    <a:pt x="1827903" y="370846"/>
                    <a:pt x="1715678" y="370846"/>
                  </a:cubicBezTo>
                  <a:lnTo>
                    <a:pt x="203200" y="370846"/>
                  </a:lnTo>
                  <a:cubicBezTo>
                    <a:pt x="90976" y="370846"/>
                    <a:pt x="0" y="287829"/>
                    <a:pt x="0" y="185423"/>
                  </a:cubicBezTo>
                  <a:cubicBezTo>
                    <a:pt x="0" y="83017"/>
                    <a:pt x="90976" y="0"/>
                    <a:pt x="203200" y="0"/>
                  </a:cubicBezTo>
                  <a:close/>
                </a:path>
              </a:pathLst>
            </a:custGeom>
            <a:solidFill>
              <a:srgbClr val="F1F0EA"/>
            </a:solidFill>
            <a:ln w="28575" cap="sq">
              <a:solidFill>
                <a:srgbClr val="000000"/>
              </a:solidFill>
              <a:prstDash val="solid"/>
              <a:miter/>
            </a:ln>
          </p:spPr>
        </p:sp>
        <p:sp>
          <p:nvSpPr>
            <p:cNvPr name="TextBox 13" id="13"/>
            <p:cNvSpPr txBox="true"/>
            <p:nvPr/>
          </p:nvSpPr>
          <p:spPr>
            <a:xfrm>
              <a:off x="0" y="-47625"/>
              <a:ext cx="1918878" cy="418471"/>
            </a:xfrm>
            <a:prstGeom prst="rect">
              <a:avLst/>
            </a:prstGeom>
          </p:spPr>
          <p:txBody>
            <a:bodyPr anchor="ctr" rtlCol="false" tIns="50800" lIns="50800" bIns="50800" rIns="50800"/>
            <a:lstStyle/>
            <a:p>
              <a:pPr algn="ctr" marL="0" indent="0" lvl="0">
                <a:lnSpc>
                  <a:spcPts val="3001"/>
                </a:lnSpc>
                <a:spcBef>
                  <a:spcPct val="0"/>
                </a:spcBef>
              </a:pPr>
              <a:r>
                <a:rPr lang="en-US" sz="2069" spc="89" strike="noStrike" u="none">
                  <a:solidFill>
                    <a:srgbClr val="000000"/>
                  </a:solidFill>
                  <a:latin typeface="Montserrat Medium"/>
                </a:rPr>
                <a:t>Goals 3</a:t>
              </a:r>
            </a:p>
          </p:txBody>
        </p:sp>
      </p:grpSp>
      <p:grpSp>
        <p:nvGrpSpPr>
          <p:cNvPr name="Group 14" id="14"/>
          <p:cNvGrpSpPr/>
          <p:nvPr/>
        </p:nvGrpSpPr>
        <p:grpSpPr>
          <a:xfrm rot="0">
            <a:off x="13404355" y="5485025"/>
            <a:ext cx="3179808" cy="614535"/>
            <a:chOff x="0" y="0"/>
            <a:chExt cx="1918878" cy="370846"/>
          </a:xfrm>
        </p:grpSpPr>
        <p:sp>
          <p:nvSpPr>
            <p:cNvPr name="Freeform 15" id="15"/>
            <p:cNvSpPr/>
            <p:nvPr/>
          </p:nvSpPr>
          <p:spPr>
            <a:xfrm flipH="false" flipV="false" rot="0">
              <a:off x="0" y="0"/>
              <a:ext cx="1918878" cy="370846"/>
            </a:xfrm>
            <a:custGeom>
              <a:avLst/>
              <a:gdLst/>
              <a:ahLst/>
              <a:cxnLst/>
              <a:rect r="r" b="b" t="t" l="l"/>
              <a:pathLst>
                <a:path h="370846" w="1918878">
                  <a:moveTo>
                    <a:pt x="1715678" y="0"/>
                  </a:moveTo>
                  <a:cubicBezTo>
                    <a:pt x="1827903" y="0"/>
                    <a:pt x="1918878" y="83017"/>
                    <a:pt x="1918878" y="185423"/>
                  </a:cubicBezTo>
                  <a:cubicBezTo>
                    <a:pt x="1918878" y="287829"/>
                    <a:pt x="1827903" y="370846"/>
                    <a:pt x="1715678" y="370846"/>
                  </a:cubicBezTo>
                  <a:lnTo>
                    <a:pt x="203200" y="370846"/>
                  </a:lnTo>
                  <a:cubicBezTo>
                    <a:pt x="90976" y="370846"/>
                    <a:pt x="0" y="287829"/>
                    <a:pt x="0" y="185423"/>
                  </a:cubicBezTo>
                  <a:cubicBezTo>
                    <a:pt x="0" y="83017"/>
                    <a:pt x="90976" y="0"/>
                    <a:pt x="203200" y="0"/>
                  </a:cubicBezTo>
                  <a:close/>
                </a:path>
              </a:pathLst>
            </a:custGeom>
            <a:solidFill>
              <a:srgbClr val="F1F0EA"/>
            </a:solidFill>
            <a:ln w="28575" cap="sq">
              <a:solidFill>
                <a:srgbClr val="000000"/>
              </a:solidFill>
              <a:prstDash val="solid"/>
              <a:miter/>
            </a:ln>
          </p:spPr>
        </p:sp>
        <p:sp>
          <p:nvSpPr>
            <p:cNvPr name="TextBox 16" id="16"/>
            <p:cNvSpPr txBox="true"/>
            <p:nvPr/>
          </p:nvSpPr>
          <p:spPr>
            <a:xfrm>
              <a:off x="0" y="-47625"/>
              <a:ext cx="1918878" cy="418471"/>
            </a:xfrm>
            <a:prstGeom prst="rect">
              <a:avLst/>
            </a:prstGeom>
          </p:spPr>
          <p:txBody>
            <a:bodyPr anchor="ctr" rtlCol="false" tIns="50800" lIns="50800" bIns="50800" rIns="50800"/>
            <a:lstStyle/>
            <a:p>
              <a:pPr algn="ctr" marL="0" indent="0" lvl="0">
                <a:lnSpc>
                  <a:spcPts val="3001"/>
                </a:lnSpc>
                <a:spcBef>
                  <a:spcPct val="0"/>
                </a:spcBef>
              </a:pPr>
              <a:r>
                <a:rPr lang="en-US" sz="2069" spc="89" strike="noStrike" u="none">
                  <a:solidFill>
                    <a:srgbClr val="000000"/>
                  </a:solidFill>
                  <a:latin typeface="Montserrat Medium"/>
                </a:rPr>
                <a:t>Goals 4</a:t>
              </a:r>
            </a:p>
          </p:txBody>
        </p:sp>
      </p:grpSp>
      <p:sp>
        <p:nvSpPr>
          <p:cNvPr name="Freeform 17" id="17"/>
          <p:cNvSpPr/>
          <p:nvPr/>
        </p:nvSpPr>
        <p:spPr>
          <a:xfrm flipH="false" flipV="false" rot="0">
            <a:off x="11324121" y="0"/>
            <a:ext cx="6963879" cy="4645317"/>
          </a:xfrm>
          <a:custGeom>
            <a:avLst/>
            <a:gdLst/>
            <a:ahLst/>
            <a:cxnLst/>
            <a:rect r="r" b="b" t="t" l="l"/>
            <a:pathLst>
              <a:path h="4645317" w="6963879">
                <a:moveTo>
                  <a:pt x="0" y="0"/>
                </a:moveTo>
                <a:lnTo>
                  <a:pt x="6963879" y="0"/>
                </a:lnTo>
                <a:lnTo>
                  <a:pt x="6963879" y="4645317"/>
                </a:lnTo>
                <a:lnTo>
                  <a:pt x="0" y="4645317"/>
                </a:lnTo>
                <a:lnTo>
                  <a:pt x="0" y="0"/>
                </a:lnTo>
                <a:close/>
              </a:path>
            </a:pathLst>
          </a:custGeom>
          <a:blipFill>
            <a:blip r:embed="rId2"/>
            <a:stretch>
              <a:fillRect l="0" t="0" r="0" b="0"/>
            </a:stretch>
          </a:blipFill>
        </p:spPr>
      </p:sp>
      <p:sp>
        <p:nvSpPr>
          <p:cNvPr name="TextBox 18" id="18"/>
          <p:cNvSpPr txBox="true"/>
          <p:nvPr/>
        </p:nvSpPr>
        <p:spPr>
          <a:xfrm rot="0">
            <a:off x="1177287" y="3799637"/>
            <a:ext cx="5083769" cy="1146407"/>
          </a:xfrm>
          <a:prstGeom prst="rect">
            <a:avLst/>
          </a:prstGeom>
        </p:spPr>
        <p:txBody>
          <a:bodyPr anchor="t" rtlCol="false" tIns="0" lIns="0" bIns="0" rIns="0">
            <a:spAutoFit/>
          </a:bodyPr>
          <a:lstStyle/>
          <a:p>
            <a:pPr algn="l" marL="0" indent="0" lvl="0">
              <a:lnSpc>
                <a:spcPts val="8287"/>
              </a:lnSpc>
              <a:spcBef>
                <a:spcPct val="0"/>
              </a:spcBef>
            </a:pPr>
            <a:r>
              <a:rPr lang="en-US" sz="9866" spc="-276">
                <a:solidFill>
                  <a:srgbClr val="121212"/>
                </a:solidFill>
                <a:latin typeface="Anantason Ultra-Bold"/>
              </a:rPr>
              <a:t>GOALS</a:t>
            </a:r>
          </a:p>
        </p:txBody>
      </p:sp>
      <p:sp>
        <p:nvSpPr>
          <p:cNvPr name="TextBox 19" id="19"/>
          <p:cNvSpPr txBox="true"/>
          <p:nvPr/>
        </p:nvSpPr>
        <p:spPr>
          <a:xfrm rot="0">
            <a:off x="1177287" y="6471216"/>
            <a:ext cx="3493865" cy="1885950"/>
          </a:xfrm>
          <a:prstGeom prst="rect">
            <a:avLst/>
          </a:prstGeom>
        </p:spPr>
        <p:txBody>
          <a:bodyPr anchor="t" rtlCol="false" tIns="0" lIns="0" bIns="0" rIns="0">
            <a:spAutoFit/>
          </a:bodyPr>
          <a:lstStyle/>
          <a:p>
            <a:pPr>
              <a:lnSpc>
                <a:spcPts val="3045"/>
              </a:lnSpc>
            </a:pPr>
            <a:r>
              <a:rPr lang="en-US" sz="2100" spc="90">
                <a:solidFill>
                  <a:srgbClr val="000000"/>
                </a:solidFill>
                <a:latin typeface="Montserrat"/>
              </a:rPr>
              <a:t>Centralized Database Access: Facilitating seamless access to diverse customer data.</a:t>
            </a:r>
          </a:p>
          <a:p>
            <a:pPr algn="l" marL="0" indent="0" lvl="0">
              <a:lnSpc>
                <a:spcPts val="3045"/>
              </a:lnSpc>
              <a:spcBef>
                <a:spcPct val="0"/>
              </a:spcBef>
            </a:pPr>
          </a:p>
        </p:txBody>
      </p:sp>
      <p:sp>
        <p:nvSpPr>
          <p:cNvPr name="TextBox 20" id="20"/>
          <p:cNvSpPr txBox="true"/>
          <p:nvPr/>
        </p:nvSpPr>
        <p:spPr>
          <a:xfrm rot="0">
            <a:off x="1028700" y="711530"/>
            <a:ext cx="2231083" cy="317170"/>
          </a:xfrm>
          <a:prstGeom prst="rect">
            <a:avLst/>
          </a:prstGeom>
        </p:spPr>
        <p:txBody>
          <a:bodyPr anchor="t" rtlCol="false" tIns="0" lIns="0" bIns="0" rIns="0">
            <a:spAutoFit/>
          </a:bodyPr>
          <a:lstStyle/>
          <a:p>
            <a:pPr algn="l" marL="0" indent="0" lvl="0">
              <a:lnSpc>
                <a:spcPts val="2621"/>
              </a:lnSpc>
              <a:spcBef>
                <a:spcPct val="0"/>
              </a:spcBef>
            </a:pPr>
            <a:r>
              <a:rPr lang="en-US" sz="1872">
                <a:solidFill>
                  <a:srgbClr val="000000"/>
                </a:solidFill>
                <a:latin typeface="Montserrat Semi-Bold"/>
              </a:rPr>
              <a:t>DMDD GROUP 15</a:t>
            </a:r>
          </a:p>
        </p:txBody>
      </p:sp>
      <p:sp>
        <p:nvSpPr>
          <p:cNvPr name="TextBox 21" id="21"/>
          <p:cNvSpPr txBox="true"/>
          <p:nvPr/>
        </p:nvSpPr>
        <p:spPr>
          <a:xfrm rot="0">
            <a:off x="5188755" y="6471216"/>
            <a:ext cx="3411041" cy="2538845"/>
          </a:xfrm>
          <a:prstGeom prst="rect">
            <a:avLst/>
          </a:prstGeom>
        </p:spPr>
        <p:txBody>
          <a:bodyPr anchor="t" rtlCol="false" tIns="0" lIns="0" bIns="0" rIns="0">
            <a:spAutoFit/>
          </a:bodyPr>
          <a:lstStyle/>
          <a:p>
            <a:pPr>
              <a:lnSpc>
                <a:spcPts val="3045"/>
              </a:lnSpc>
            </a:pPr>
            <a:r>
              <a:rPr lang="en-US" sz="2100" spc="90">
                <a:solidFill>
                  <a:srgbClr val="000000"/>
                </a:solidFill>
                <a:latin typeface="Montserrat"/>
              </a:rPr>
              <a:t>Streamlined Management: Efficiently managing customer information for time savings.</a:t>
            </a:r>
          </a:p>
          <a:p>
            <a:pPr>
              <a:lnSpc>
                <a:spcPts val="2570"/>
              </a:lnSpc>
            </a:pPr>
          </a:p>
          <a:p>
            <a:pPr algn="l" marL="0" indent="0" lvl="0">
              <a:lnSpc>
                <a:spcPts val="2570"/>
              </a:lnSpc>
              <a:spcBef>
                <a:spcPct val="0"/>
              </a:spcBef>
            </a:pPr>
          </a:p>
        </p:txBody>
      </p:sp>
      <p:sp>
        <p:nvSpPr>
          <p:cNvPr name="TextBox 22" id="22"/>
          <p:cNvSpPr txBox="true"/>
          <p:nvPr/>
        </p:nvSpPr>
        <p:spPr>
          <a:xfrm rot="0">
            <a:off x="9117399" y="6568322"/>
            <a:ext cx="3907358" cy="1868000"/>
          </a:xfrm>
          <a:prstGeom prst="rect">
            <a:avLst/>
          </a:prstGeom>
        </p:spPr>
        <p:txBody>
          <a:bodyPr anchor="t" rtlCol="false" tIns="0" lIns="0" bIns="0" rIns="0">
            <a:spAutoFit/>
          </a:bodyPr>
          <a:lstStyle/>
          <a:p>
            <a:pPr>
              <a:lnSpc>
                <a:spcPts val="3045"/>
              </a:lnSpc>
            </a:pPr>
            <a:r>
              <a:rPr lang="en-US" sz="2100" spc="90">
                <a:solidFill>
                  <a:srgbClr val="000000"/>
                </a:solidFill>
                <a:latin typeface="Montserrat"/>
              </a:rPr>
              <a:t>Unified Telecom Services: Creating a cohesive system for all services.</a:t>
            </a:r>
          </a:p>
          <a:p>
            <a:pPr>
              <a:lnSpc>
                <a:spcPts val="2944"/>
              </a:lnSpc>
            </a:pPr>
          </a:p>
          <a:p>
            <a:pPr algn="l" marL="0" indent="0" lvl="0">
              <a:lnSpc>
                <a:spcPts val="2944"/>
              </a:lnSpc>
              <a:spcBef>
                <a:spcPct val="0"/>
              </a:spcBef>
            </a:pPr>
          </a:p>
        </p:txBody>
      </p:sp>
      <p:sp>
        <p:nvSpPr>
          <p:cNvPr name="TextBox 23" id="23"/>
          <p:cNvSpPr txBox="true"/>
          <p:nvPr/>
        </p:nvSpPr>
        <p:spPr>
          <a:xfrm rot="0">
            <a:off x="13563647" y="6471216"/>
            <a:ext cx="3695653" cy="2212647"/>
          </a:xfrm>
          <a:prstGeom prst="rect">
            <a:avLst/>
          </a:prstGeom>
        </p:spPr>
        <p:txBody>
          <a:bodyPr anchor="t" rtlCol="false" tIns="0" lIns="0" bIns="0" rIns="0">
            <a:spAutoFit/>
          </a:bodyPr>
          <a:lstStyle/>
          <a:p>
            <a:pPr>
              <a:lnSpc>
                <a:spcPts val="3045"/>
              </a:lnSpc>
            </a:pPr>
            <a:r>
              <a:rPr lang="en-US" sz="2100" spc="90">
                <a:solidFill>
                  <a:srgbClr val="000000"/>
                </a:solidFill>
                <a:latin typeface="Montserrat"/>
              </a:rPr>
              <a:t>Enhanced Billing Integration: Integrating billing from multiple perspectives.</a:t>
            </a:r>
          </a:p>
          <a:p>
            <a:pPr>
              <a:lnSpc>
                <a:spcPts val="2784"/>
              </a:lnSpc>
            </a:pPr>
          </a:p>
          <a:p>
            <a:pPr algn="l" marL="0" indent="0" lvl="0">
              <a:lnSpc>
                <a:spcPts val="278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EE8"/>
        </a:solidFill>
      </p:bgPr>
    </p:bg>
    <p:spTree>
      <p:nvGrpSpPr>
        <p:cNvPr id="1" name=""/>
        <p:cNvGrpSpPr/>
        <p:nvPr/>
      </p:nvGrpSpPr>
      <p:grpSpPr>
        <a:xfrm>
          <a:off x="0" y="0"/>
          <a:ext cx="0" cy="0"/>
          <a:chOff x="0" y="0"/>
          <a:chExt cx="0" cy="0"/>
        </a:xfrm>
      </p:grpSpPr>
      <p:grpSp>
        <p:nvGrpSpPr>
          <p:cNvPr name="Group 2" id="2"/>
          <p:cNvGrpSpPr/>
          <p:nvPr/>
        </p:nvGrpSpPr>
        <p:grpSpPr>
          <a:xfrm rot="0">
            <a:off x="6234915" y="4745438"/>
            <a:ext cx="4239413" cy="3833672"/>
            <a:chOff x="0" y="0"/>
            <a:chExt cx="1116553" cy="1009691"/>
          </a:xfrm>
        </p:grpSpPr>
        <p:sp>
          <p:nvSpPr>
            <p:cNvPr name="Freeform 3" id="3"/>
            <p:cNvSpPr/>
            <p:nvPr/>
          </p:nvSpPr>
          <p:spPr>
            <a:xfrm flipH="false" flipV="false" rot="0">
              <a:off x="0" y="0"/>
              <a:ext cx="1116553" cy="1009691"/>
            </a:xfrm>
            <a:custGeom>
              <a:avLst/>
              <a:gdLst/>
              <a:ahLst/>
              <a:cxnLst/>
              <a:rect r="r" b="b" t="t" l="l"/>
              <a:pathLst>
                <a:path h="1009691" w="1116553">
                  <a:moveTo>
                    <a:pt x="0" y="0"/>
                  </a:moveTo>
                  <a:lnTo>
                    <a:pt x="1116553" y="0"/>
                  </a:lnTo>
                  <a:lnTo>
                    <a:pt x="1116553" y="1009691"/>
                  </a:lnTo>
                  <a:lnTo>
                    <a:pt x="0" y="1009691"/>
                  </a:lnTo>
                  <a:close/>
                </a:path>
              </a:pathLst>
            </a:custGeom>
            <a:solidFill>
              <a:srgbClr val="EFEEE8"/>
            </a:solidFill>
          </p:spPr>
        </p:sp>
        <p:sp>
          <p:nvSpPr>
            <p:cNvPr name="TextBox 4" id="4"/>
            <p:cNvSpPr txBox="true"/>
            <p:nvPr/>
          </p:nvSpPr>
          <p:spPr>
            <a:xfrm>
              <a:off x="0" y="-28575"/>
              <a:ext cx="1116553" cy="1038266"/>
            </a:xfrm>
            <a:prstGeom prst="rect">
              <a:avLst/>
            </a:prstGeom>
          </p:spPr>
          <p:txBody>
            <a:bodyPr anchor="ctr" rtlCol="false" tIns="50800" lIns="50800" bIns="50800" rIns="50800"/>
            <a:lstStyle/>
            <a:p>
              <a:pPr algn="l" marL="0" indent="0" lvl="0">
                <a:lnSpc>
                  <a:spcPts val="2897"/>
                </a:lnSpc>
                <a:spcBef>
                  <a:spcPct val="0"/>
                </a:spcBef>
              </a:pPr>
            </a:p>
          </p:txBody>
        </p:sp>
      </p:grpSp>
      <p:graphicFrame>
        <p:nvGraphicFramePr>
          <p:cNvPr name="Table 5" id="5"/>
          <p:cNvGraphicFramePr>
            <a:graphicFrameLocks noGrp="true"/>
          </p:cNvGraphicFramePr>
          <p:nvPr/>
        </p:nvGraphicFramePr>
        <p:xfrm>
          <a:off x="326785" y="4921020"/>
          <a:ext cx="6487045" cy="5857875"/>
        </p:xfrm>
        <a:graphic>
          <a:graphicData uri="http://schemas.openxmlformats.org/drawingml/2006/table">
            <a:tbl>
              <a:tblPr/>
              <a:tblGrid>
                <a:gridCol w="486621"/>
                <a:gridCol w="2207381"/>
              </a:tblGrid>
              <a:tr h="2314575">
                <a:tc>
                  <a:txBody>
                    <a:bodyPr anchor="t" rtlCol="false"/>
                    <a:lstStyle/>
                    <a:p>
                      <a:pPr algn="l" marL="0" indent="0" lvl="0">
                        <a:lnSpc>
                          <a:spcPts val="2897"/>
                        </a:lnSpc>
                        <a:spcBef>
                          <a:spcPct val="0"/>
                        </a:spcBef>
                        <a:defRPr/>
                      </a:pPr>
                      <a:r>
                        <a:rPr lang="en-US" sz="2069" strike="noStrike" u="none">
                          <a:solidFill>
                            <a:srgbClr val="000000"/>
                          </a:solidFill>
                          <a:latin typeface="Montserrat"/>
                        </a:rPr>
                        <a:t>1</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r>
                        <a:rPr lang="en-US" sz="2069">
                          <a:solidFill>
                            <a:srgbClr val="000000"/>
                          </a:solidFill>
                          <a:latin typeface="Montserrat Bold"/>
                        </a:rPr>
                        <a:t>Database Management System (DBMS):</a:t>
                      </a:r>
                      <a:r>
                        <a:rPr lang="en-US" sz="2069">
                          <a:solidFill>
                            <a:srgbClr val="000000"/>
                          </a:solidFill>
                          <a:latin typeface="Montserrat"/>
                        </a:rPr>
                        <a:t> We've selected MSSQL Database to serve as the foundation for our telecommunication management system.</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2676525">
                <a:tc>
                  <a:txBody>
                    <a:bodyPr anchor="t" rtlCol="false"/>
                    <a:lstStyle/>
                    <a:p>
                      <a:pPr algn="l" marL="0" indent="0" lvl="0">
                        <a:lnSpc>
                          <a:spcPts val="2897"/>
                        </a:lnSpc>
                        <a:spcBef>
                          <a:spcPct val="0"/>
                        </a:spcBef>
                        <a:defRPr/>
                      </a:pPr>
                      <a:r>
                        <a:rPr lang="en-US" sz="2069" strike="noStrike" u="none">
                          <a:solidFill>
                            <a:srgbClr val="000000"/>
                          </a:solidFill>
                          <a:latin typeface="Montserrat"/>
                        </a:rPr>
                        <a:t>2</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r>
                        <a:rPr lang="en-US" sz="2069">
                          <a:solidFill>
                            <a:srgbClr val="000000"/>
                          </a:solidFill>
                          <a:latin typeface="Montserrat Bold"/>
                        </a:rPr>
                        <a:t>Database Architecture:</a:t>
                      </a:r>
                      <a:r>
                        <a:rPr lang="en-US" sz="2069">
                          <a:solidFill>
                            <a:srgbClr val="000000"/>
                          </a:solidFill>
                          <a:latin typeface="Montserrat"/>
                        </a:rPr>
                        <a:t> Employing a three-tier architecture, we've meticulously separated the presentation layer, application layer, and data layer to enhance system organization and efficiency.</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866775">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6497854" y="4921020"/>
          <a:ext cx="5616294" cy="6711514"/>
        </p:xfrm>
        <a:graphic>
          <a:graphicData uri="http://schemas.openxmlformats.org/drawingml/2006/table">
            <a:tbl>
              <a:tblPr/>
              <a:tblGrid>
                <a:gridCol w="421302"/>
                <a:gridCol w="1911086"/>
              </a:tblGrid>
              <a:tr h="4848225">
                <a:tc>
                  <a:txBody>
                    <a:bodyPr anchor="t" rtlCol="false"/>
                    <a:lstStyle/>
                    <a:p>
                      <a:pPr algn="l" marL="0" indent="0" lvl="0">
                        <a:lnSpc>
                          <a:spcPts val="2897"/>
                        </a:lnSpc>
                        <a:spcBef>
                          <a:spcPct val="0"/>
                        </a:spcBef>
                        <a:defRPr/>
                      </a:pPr>
                      <a:r>
                        <a:rPr lang="en-US" sz="2069">
                          <a:solidFill>
                            <a:srgbClr val="000000"/>
                          </a:solidFill>
                          <a:latin typeface="Montserrat"/>
                        </a:rPr>
                        <a:t>3.</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r>
                        <a:rPr lang="en-US" sz="2069">
                          <a:solidFill>
                            <a:srgbClr val="000000"/>
                          </a:solidFill>
                          <a:latin typeface="Montserrat Bold"/>
                        </a:rPr>
                        <a:t>Web Application (Frontend):</a:t>
                      </a:r>
                      <a:r>
                        <a:rPr lang="en-US" sz="2069">
                          <a:solidFill>
                            <a:srgbClr val="000000"/>
                          </a:solidFill>
                          <a:latin typeface="Montserrat"/>
                        </a:rPr>
                        <a:t> Crafted an intuitive web-based user interface for seamless access and administration of the telecommunication management system. The implementation leverages Swagger UI, where we've meticulously configured APIs to adeptly manage interactions between the frontend and the database.</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36452">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26836">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sp>
        <p:nvSpPr>
          <p:cNvPr name="TextBox 7" id="7"/>
          <p:cNvSpPr txBox="true"/>
          <p:nvPr/>
        </p:nvSpPr>
        <p:spPr>
          <a:xfrm rot="0">
            <a:off x="448285" y="1698965"/>
            <a:ext cx="9742543" cy="2194157"/>
          </a:xfrm>
          <a:prstGeom prst="rect">
            <a:avLst/>
          </a:prstGeom>
        </p:spPr>
        <p:txBody>
          <a:bodyPr anchor="t" rtlCol="false" tIns="0" lIns="0" bIns="0" rIns="0">
            <a:spAutoFit/>
          </a:bodyPr>
          <a:lstStyle/>
          <a:p>
            <a:pPr algn="l" marL="0" indent="0" lvl="0">
              <a:lnSpc>
                <a:spcPts val="8287"/>
              </a:lnSpc>
              <a:spcBef>
                <a:spcPct val="0"/>
              </a:spcBef>
            </a:pPr>
            <a:r>
              <a:rPr lang="en-US" sz="9866" spc="-276">
                <a:solidFill>
                  <a:srgbClr val="121212"/>
                </a:solidFill>
                <a:latin typeface="Anantason Ultra-Bold"/>
              </a:rPr>
              <a:t>HIGH LEVEL DESIGN</a:t>
            </a:r>
          </a:p>
        </p:txBody>
      </p:sp>
      <p:sp>
        <p:nvSpPr>
          <p:cNvPr name="TextBox 8" id="8"/>
          <p:cNvSpPr txBox="true"/>
          <p:nvPr/>
        </p:nvSpPr>
        <p:spPr>
          <a:xfrm rot="0">
            <a:off x="1028700" y="685921"/>
            <a:ext cx="2393084" cy="317170"/>
          </a:xfrm>
          <a:prstGeom prst="rect">
            <a:avLst/>
          </a:prstGeom>
        </p:spPr>
        <p:txBody>
          <a:bodyPr anchor="t" rtlCol="false" tIns="0" lIns="0" bIns="0" rIns="0">
            <a:spAutoFit/>
          </a:bodyPr>
          <a:lstStyle/>
          <a:p>
            <a:pPr algn="l" marL="0" indent="0" lvl="0">
              <a:lnSpc>
                <a:spcPts val="2621"/>
              </a:lnSpc>
              <a:spcBef>
                <a:spcPct val="0"/>
              </a:spcBef>
            </a:pPr>
            <a:r>
              <a:rPr lang="en-US" sz="1872">
                <a:solidFill>
                  <a:srgbClr val="000000"/>
                </a:solidFill>
                <a:latin typeface="Montserrat Semi-Bold"/>
              </a:rPr>
              <a:t>DMDD GROUP 15</a:t>
            </a:r>
          </a:p>
        </p:txBody>
      </p:sp>
      <p:graphicFrame>
        <p:nvGraphicFramePr>
          <p:cNvPr name="Table 9" id="9"/>
          <p:cNvGraphicFramePr>
            <a:graphicFrameLocks noGrp="true"/>
          </p:cNvGraphicFramePr>
          <p:nvPr/>
        </p:nvGraphicFramePr>
        <p:xfrm>
          <a:off x="11972397" y="5037125"/>
          <a:ext cx="5616294" cy="5625664"/>
        </p:xfrm>
        <a:graphic>
          <a:graphicData uri="http://schemas.openxmlformats.org/drawingml/2006/table">
            <a:tbl>
              <a:tblPr/>
              <a:tblGrid>
                <a:gridCol w="421302"/>
                <a:gridCol w="1911086"/>
              </a:tblGrid>
              <a:tr h="3762375">
                <a:tc>
                  <a:txBody>
                    <a:bodyPr anchor="t" rtlCol="false"/>
                    <a:lstStyle/>
                    <a:p>
                      <a:pPr algn="l" marL="0" indent="0" lvl="0">
                        <a:lnSpc>
                          <a:spcPts val="2897"/>
                        </a:lnSpc>
                        <a:spcBef>
                          <a:spcPct val="0"/>
                        </a:spcBef>
                        <a:defRPr/>
                      </a:pPr>
                      <a:r>
                        <a:rPr lang="en-US" sz="2069">
                          <a:solidFill>
                            <a:srgbClr val="000000"/>
                          </a:solidFill>
                          <a:latin typeface="Montserrat"/>
                        </a:rPr>
                        <a:t>4.</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r>
                        <a:rPr lang="en-US" sz="2069">
                          <a:solidFill>
                            <a:srgbClr val="000000"/>
                          </a:solidFill>
                          <a:latin typeface="Montserrat Bold"/>
                        </a:rPr>
                        <a:t>Application Layer: </a:t>
                      </a:r>
                      <a:r>
                        <a:rPr lang="en-US" sz="2069">
                          <a:solidFill>
                            <a:srgbClr val="000000"/>
                          </a:solidFill>
                          <a:latin typeface="Montserrat"/>
                        </a:rPr>
                        <a:t>Engineered a robust server-side application using JavaScript and Node.js. This layer is enriched with carefully designed RESTful APIs, ensuring smooth communication between the frontend and the application layer.</a:t>
                      </a: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36452">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r h="926836">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c>
                  <a:txBody>
                    <a:bodyPr anchor="t" rtlCol="false"/>
                    <a:lstStyle/>
                    <a:p>
                      <a:pPr algn="l" marL="0" indent="0" lvl="0">
                        <a:lnSpc>
                          <a:spcPts val="2897"/>
                        </a:lnSpc>
                        <a:spcBef>
                          <a:spcPct val="0"/>
                        </a:spcBef>
                        <a:defRPr/>
                      </a:pPr>
                      <a:endParaRPr lang="en-US" sz="1100"/>
                    </a:p>
                  </a:txBody>
                  <a:tcPr marL="226721" marR="226721" marT="226721" marB="226721" anchor="ctr">
                    <a:lnL cmpd="sng" algn="ctr" cap="flat" w="0">
                      <a:solidFill>
                        <a:srgbClr val="C3ED5B"/>
                      </a:solidFill>
                      <a:prstDash val="solid"/>
                      <a:round/>
                      <a:headEnd type="none" w="med" len="med"/>
                      <a:tailEnd type="none" w="med" len="med"/>
                    </a:lnL>
                    <a:lnR cmpd="sng" algn="ctr" cap="flat" w="0">
                      <a:solidFill>
                        <a:srgbClr val="C3ED5B"/>
                      </a:solidFill>
                      <a:prstDash val="solid"/>
                      <a:round/>
                      <a:headEnd type="none" w="med" len="med"/>
                      <a:tailEnd type="none" w="med" len="med"/>
                    </a:lnR>
                    <a:lnT cmpd="sng" algn="ctr" cap="flat" w="0">
                      <a:solidFill>
                        <a:srgbClr val="C3ED5B"/>
                      </a:solidFill>
                      <a:prstDash val="solid"/>
                      <a:round/>
                      <a:headEnd type="none" w="med" len="med"/>
                      <a:tailEnd type="none" w="med" len="med"/>
                    </a:lnT>
                    <a:lnB cmpd="sng" algn="ctr" cap="flat" w="0">
                      <a:solidFill>
                        <a:srgbClr val="C3ED5B"/>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Freeform 2" id="2"/>
          <p:cNvSpPr/>
          <p:nvPr/>
        </p:nvSpPr>
        <p:spPr>
          <a:xfrm flipH="false" flipV="false" rot="0">
            <a:off x="2695533" y="758467"/>
            <a:ext cx="12896933" cy="9442807"/>
          </a:xfrm>
          <a:custGeom>
            <a:avLst/>
            <a:gdLst/>
            <a:ahLst/>
            <a:cxnLst/>
            <a:rect r="r" b="b" t="t" l="l"/>
            <a:pathLst>
              <a:path h="9442807" w="12896933">
                <a:moveTo>
                  <a:pt x="0" y="0"/>
                </a:moveTo>
                <a:lnTo>
                  <a:pt x="12896934" y="0"/>
                </a:lnTo>
                <a:lnTo>
                  <a:pt x="12896934" y="9442808"/>
                </a:lnTo>
                <a:lnTo>
                  <a:pt x="0" y="9442808"/>
                </a:lnTo>
                <a:lnTo>
                  <a:pt x="0" y="0"/>
                </a:lnTo>
                <a:close/>
              </a:path>
            </a:pathLst>
          </a:custGeom>
          <a:blipFill>
            <a:blip r:embed="rId2"/>
            <a:stretch>
              <a:fillRect l="-1043" t="-203" r="-1043" b="0"/>
            </a:stretch>
          </a:blipFill>
        </p:spPr>
      </p:sp>
      <p:sp>
        <p:nvSpPr>
          <p:cNvPr name="TextBox 3" id="3"/>
          <p:cNvSpPr txBox="true"/>
          <p:nvPr/>
        </p:nvSpPr>
        <p:spPr>
          <a:xfrm rot="0">
            <a:off x="3842445" y="40920"/>
            <a:ext cx="10603110" cy="717547"/>
          </a:xfrm>
          <a:prstGeom prst="rect">
            <a:avLst/>
          </a:prstGeom>
        </p:spPr>
        <p:txBody>
          <a:bodyPr anchor="t" rtlCol="false" tIns="0" lIns="0" bIns="0" rIns="0">
            <a:spAutoFit/>
          </a:bodyPr>
          <a:lstStyle/>
          <a:p>
            <a:pPr>
              <a:lnSpc>
                <a:spcPts val="5945"/>
              </a:lnSpc>
              <a:spcBef>
                <a:spcPct val="0"/>
              </a:spcBef>
            </a:pPr>
            <a:r>
              <a:rPr lang="en-US" sz="4100" spc="176">
                <a:solidFill>
                  <a:srgbClr val="000000"/>
                </a:solidFill>
                <a:latin typeface="Anantason Bold"/>
              </a:rPr>
              <a:t>ERD - Entity Relationship Diagram</a:t>
            </a:r>
          </a:p>
        </p:txBody>
      </p:sp>
      <p:sp>
        <p:nvSpPr>
          <p:cNvPr name="TextBox 4" id="4"/>
          <p:cNvSpPr txBox="true"/>
          <p:nvPr/>
        </p:nvSpPr>
        <p:spPr>
          <a:xfrm rot="0">
            <a:off x="626115" y="620008"/>
            <a:ext cx="2393084" cy="248343"/>
          </a:xfrm>
          <a:prstGeom prst="rect">
            <a:avLst/>
          </a:prstGeom>
        </p:spPr>
        <p:txBody>
          <a:bodyPr anchor="t" rtlCol="false" tIns="0" lIns="0" bIns="0" rIns="0">
            <a:spAutoFit/>
          </a:bodyPr>
          <a:lstStyle/>
          <a:p>
            <a:pPr algn="l" marL="0" indent="0" lvl="0">
              <a:lnSpc>
                <a:spcPts val="2061"/>
              </a:lnSpc>
              <a:spcBef>
                <a:spcPct val="0"/>
              </a:spcBef>
            </a:pPr>
            <a:r>
              <a:rPr lang="en-US" sz="1472">
                <a:solidFill>
                  <a:srgbClr val="000000"/>
                </a:solidFill>
                <a:latin typeface="Montserrat Semi-Bold"/>
              </a:rPr>
              <a:t>DMDD GROUP 15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Freeform 2" id="2"/>
          <p:cNvSpPr/>
          <p:nvPr/>
        </p:nvSpPr>
        <p:spPr>
          <a:xfrm flipH="false" flipV="false" rot="0">
            <a:off x="6643854" y="1085490"/>
            <a:ext cx="10251008" cy="1546059"/>
          </a:xfrm>
          <a:custGeom>
            <a:avLst/>
            <a:gdLst/>
            <a:ahLst/>
            <a:cxnLst/>
            <a:rect r="r" b="b" t="t" l="l"/>
            <a:pathLst>
              <a:path h="1546059" w="10251008">
                <a:moveTo>
                  <a:pt x="0" y="0"/>
                </a:moveTo>
                <a:lnTo>
                  <a:pt x="10251008" y="0"/>
                </a:lnTo>
                <a:lnTo>
                  <a:pt x="10251008" y="1546060"/>
                </a:lnTo>
                <a:lnTo>
                  <a:pt x="0" y="1546060"/>
                </a:lnTo>
                <a:lnTo>
                  <a:pt x="0" y="0"/>
                </a:lnTo>
                <a:close/>
              </a:path>
            </a:pathLst>
          </a:custGeom>
          <a:blipFill>
            <a:blip r:embed="rId2"/>
            <a:stretch>
              <a:fillRect l="0" t="-11090" r="-27312" b="-24187"/>
            </a:stretch>
          </a:blipFill>
        </p:spPr>
      </p:sp>
      <p:sp>
        <p:nvSpPr>
          <p:cNvPr name="Freeform 3" id="3"/>
          <p:cNvSpPr/>
          <p:nvPr/>
        </p:nvSpPr>
        <p:spPr>
          <a:xfrm flipH="false" flipV="false" rot="0">
            <a:off x="6643854" y="3508035"/>
            <a:ext cx="10251008" cy="1635465"/>
          </a:xfrm>
          <a:custGeom>
            <a:avLst/>
            <a:gdLst/>
            <a:ahLst/>
            <a:cxnLst/>
            <a:rect r="r" b="b" t="t" l="l"/>
            <a:pathLst>
              <a:path h="1635465" w="10251008">
                <a:moveTo>
                  <a:pt x="0" y="0"/>
                </a:moveTo>
                <a:lnTo>
                  <a:pt x="10251008" y="0"/>
                </a:lnTo>
                <a:lnTo>
                  <a:pt x="10251008" y="1635465"/>
                </a:lnTo>
                <a:lnTo>
                  <a:pt x="0" y="1635465"/>
                </a:lnTo>
                <a:lnTo>
                  <a:pt x="0" y="0"/>
                </a:lnTo>
                <a:close/>
              </a:path>
            </a:pathLst>
          </a:custGeom>
          <a:blipFill>
            <a:blip r:embed="rId3"/>
            <a:stretch>
              <a:fillRect l="0" t="0" r="-13183" b="-122287"/>
            </a:stretch>
          </a:blipFill>
        </p:spPr>
      </p:sp>
      <p:sp>
        <p:nvSpPr>
          <p:cNvPr name="Freeform 4" id="4"/>
          <p:cNvSpPr/>
          <p:nvPr/>
        </p:nvSpPr>
        <p:spPr>
          <a:xfrm flipH="false" flipV="false" rot="0">
            <a:off x="6643854" y="5680165"/>
            <a:ext cx="10251008" cy="1520587"/>
          </a:xfrm>
          <a:custGeom>
            <a:avLst/>
            <a:gdLst/>
            <a:ahLst/>
            <a:cxnLst/>
            <a:rect r="r" b="b" t="t" l="l"/>
            <a:pathLst>
              <a:path h="1520587" w="10251008">
                <a:moveTo>
                  <a:pt x="0" y="0"/>
                </a:moveTo>
                <a:lnTo>
                  <a:pt x="10251008" y="0"/>
                </a:lnTo>
                <a:lnTo>
                  <a:pt x="10251008" y="1520586"/>
                </a:lnTo>
                <a:lnTo>
                  <a:pt x="0" y="1520586"/>
                </a:lnTo>
                <a:lnTo>
                  <a:pt x="0" y="0"/>
                </a:lnTo>
                <a:close/>
              </a:path>
            </a:pathLst>
          </a:custGeom>
          <a:blipFill>
            <a:blip r:embed="rId4"/>
            <a:stretch>
              <a:fillRect l="0" t="0" r="-14179" b="-82566"/>
            </a:stretch>
          </a:blipFill>
        </p:spPr>
      </p:sp>
      <p:sp>
        <p:nvSpPr>
          <p:cNvPr name="Freeform 5" id="5"/>
          <p:cNvSpPr/>
          <p:nvPr/>
        </p:nvSpPr>
        <p:spPr>
          <a:xfrm flipH="false" flipV="false" rot="0">
            <a:off x="6643854" y="7877026"/>
            <a:ext cx="10251008" cy="1659736"/>
          </a:xfrm>
          <a:custGeom>
            <a:avLst/>
            <a:gdLst/>
            <a:ahLst/>
            <a:cxnLst/>
            <a:rect r="r" b="b" t="t" l="l"/>
            <a:pathLst>
              <a:path h="1659736" w="10251008">
                <a:moveTo>
                  <a:pt x="0" y="0"/>
                </a:moveTo>
                <a:lnTo>
                  <a:pt x="10251008" y="0"/>
                </a:lnTo>
                <a:lnTo>
                  <a:pt x="10251008" y="1659736"/>
                </a:lnTo>
                <a:lnTo>
                  <a:pt x="0" y="1659736"/>
                </a:lnTo>
                <a:lnTo>
                  <a:pt x="0" y="0"/>
                </a:lnTo>
                <a:close/>
              </a:path>
            </a:pathLst>
          </a:custGeom>
          <a:blipFill>
            <a:blip r:embed="rId5"/>
            <a:stretch>
              <a:fillRect l="0" t="0" r="-6161" b="-207412"/>
            </a:stretch>
          </a:blipFill>
        </p:spPr>
      </p:sp>
      <p:sp>
        <p:nvSpPr>
          <p:cNvPr name="TextBox 6" id="6"/>
          <p:cNvSpPr txBox="true"/>
          <p:nvPr/>
        </p:nvSpPr>
        <p:spPr>
          <a:xfrm rot="0">
            <a:off x="4738848" y="241904"/>
            <a:ext cx="4983047" cy="514351"/>
          </a:xfrm>
          <a:prstGeom prst="rect">
            <a:avLst/>
          </a:prstGeom>
        </p:spPr>
        <p:txBody>
          <a:bodyPr anchor="t" rtlCol="false" tIns="0" lIns="0" bIns="0" rIns="0">
            <a:spAutoFit/>
          </a:bodyPr>
          <a:lstStyle/>
          <a:p>
            <a:pPr algn="ctr">
              <a:lnSpc>
                <a:spcPts val="4349"/>
              </a:lnSpc>
              <a:spcBef>
                <a:spcPct val="0"/>
              </a:spcBef>
            </a:pPr>
            <a:r>
              <a:rPr lang="en-US" sz="2999" spc="128">
                <a:solidFill>
                  <a:srgbClr val="000000"/>
                </a:solidFill>
                <a:latin typeface="Montserrat Bold"/>
              </a:rPr>
              <a:t>STORED PRODECURE - </a:t>
            </a:r>
          </a:p>
        </p:txBody>
      </p:sp>
      <p:sp>
        <p:nvSpPr>
          <p:cNvPr name="TextBox 7" id="7"/>
          <p:cNvSpPr txBox="true"/>
          <p:nvPr/>
        </p:nvSpPr>
        <p:spPr>
          <a:xfrm rot="0">
            <a:off x="-121500" y="3859595"/>
            <a:ext cx="4983047"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2.    GetBillingDetails</a:t>
            </a:r>
          </a:p>
        </p:txBody>
      </p:sp>
      <p:sp>
        <p:nvSpPr>
          <p:cNvPr name="TextBox 8" id="8"/>
          <p:cNvSpPr txBox="true"/>
          <p:nvPr/>
        </p:nvSpPr>
        <p:spPr>
          <a:xfrm rot="0">
            <a:off x="425251" y="6005483"/>
            <a:ext cx="4983047"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3.    UpdateEmployeeSalary</a:t>
            </a:r>
          </a:p>
        </p:txBody>
      </p:sp>
      <p:sp>
        <p:nvSpPr>
          <p:cNvPr name="TextBox 9" id="9"/>
          <p:cNvSpPr txBox="true"/>
          <p:nvPr/>
        </p:nvSpPr>
        <p:spPr>
          <a:xfrm rot="0">
            <a:off x="0" y="7942169"/>
            <a:ext cx="6096799"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4.   CalculateEmployeeBonus</a:t>
            </a:r>
          </a:p>
        </p:txBody>
      </p:sp>
      <p:sp>
        <p:nvSpPr>
          <p:cNvPr name="TextBox 10" id="10"/>
          <p:cNvSpPr txBox="true"/>
          <p:nvPr/>
        </p:nvSpPr>
        <p:spPr>
          <a:xfrm rot="0">
            <a:off x="-121500" y="1713708"/>
            <a:ext cx="4983047"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1.    GetCustomerInfo</a:t>
            </a:r>
          </a:p>
        </p:txBody>
      </p:sp>
      <p:sp>
        <p:nvSpPr>
          <p:cNvPr name="TextBox 11" id="11"/>
          <p:cNvSpPr txBox="true"/>
          <p:nvPr/>
        </p:nvSpPr>
        <p:spPr>
          <a:xfrm rot="0">
            <a:off x="655316" y="503841"/>
            <a:ext cx="2393084" cy="248343"/>
          </a:xfrm>
          <a:prstGeom prst="rect">
            <a:avLst/>
          </a:prstGeom>
        </p:spPr>
        <p:txBody>
          <a:bodyPr anchor="t" rtlCol="false" tIns="0" lIns="0" bIns="0" rIns="0">
            <a:spAutoFit/>
          </a:bodyPr>
          <a:lstStyle/>
          <a:p>
            <a:pPr algn="l" marL="0" indent="0" lvl="0">
              <a:lnSpc>
                <a:spcPts val="2061"/>
              </a:lnSpc>
              <a:spcBef>
                <a:spcPct val="0"/>
              </a:spcBef>
            </a:pPr>
            <a:r>
              <a:rPr lang="en-US" sz="1472">
                <a:solidFill>
                  <a:srgbClr val="000000"/>
                </a:solidFill>
                <a:latin typeface="Montserrat Semi-Bold"/>
              </a:rPr>
              <a:t>DMDD GROUP 15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Freeform 2" id="2"/>
          <p:cNvSpPr/>
          <p:nvPr/>
        </p:nvSpPr>
        <p:spPr>
          <a:xfrm flipH="false" flipV="false" rot="0">
            <a:off x="666609" y="1446213"/>
            <a:ext cx="5396551" cy="3724402"/>
          </a:xfrm>
          <a:custGeom>
            <a:avLst/>
            <a:gdLst/>
            <a:ahLst/>
            <a:cxnLst/>
            <a:rect r="r" b="b" t="t" l="l"/>
            <a:pathLst>
              <a:path h="3724402" w="5396551">
                <a:moveTo>
                  <a:pt x="0" y="0"/>
                </a:moveTo>
                <a:lnTo>
                  <a:pt x="5396551" y="0"/>
                </a:lnTo>
                <a:lnTo>
                  <a:pt x="5396551" y="3724402"/>
                </a:lnTo>
                <a:lnTo>
                  <a:pt x="0" y="3724402"/>
                </a:lnTo>
                <a:lnTo>
                  <a:pt x="0" y="0"/>
                </a:lnTo>
                <a:close/>
              </a:path>
            </a:pathLst>
          </a:custGeom>
          <a:blipFill>
            <a:blip r:embed="rId2"/>
            <a:stretch>
              <a:fillRect l="0" t="0" r="-41082" b="-20951"/>
            </a:stretch>
          </a:blipFill>
        </p:spPr>
      </p:sp>
      <p:sp>
        <p:nvSpPr>
          <p:cNvPr name="Freeform 3" id="3"/>
          <p:cNvSpPr/>
          <p:nvPr/>
        </p:nvSpPr>
        <p:spPr>
          <a:xfrm flipH="false" flipV="false" rot="0">
            <a:off x="9268008" y="1675934"/>
            <a:ext cx="5337609" cy="3494680"/>
          </a:xfrm>
          <a:custGeom>
            <a:avLst/>
            <a:gdLst/>
            <a:ahLst/>
            <a:cxnLst/>
            <a:rect r="r" b="b" t="t" l="l"/>
            <a:pathLst>
              <a:path h="3494680" w="5337609">
                <a:moveTo>
                  <a:pt x="0" y="0"/>
                </a:moveTo>
                <a:lnTo>
                  <a:pt x="5337609" y="0"/>
                </a:lnTo>
                <a:lnTo>
                  <a:pt x="5337609" y="3494681"/>
                </a:lnTo>
                <a:lnTo>
                  <a:pt x="0" y="3494681"/>
                </a:lnTo>
                <a:lnTo>
                  <a:pt x="0" y="0"/>
                </a:lnTo>
                <a:close/>
              </a:path>
            </a:pathLst>
          </a:custGeom>
          <a:blipFill>
            <a:blip r:embed="rId3"/>
            <a:stretch>
              <a:fillRect l="0" t="0" r="-42568" b="-17651"/>
            </a:stretch>
          </a:blipFill>
        </p:spPr>
      </p:sp>
      <p:sp>
        <p:nvSpPr>
          <p:cNvPr name="Freeform 4" id="4"/>
          <p:cNvSpPr/>
          <p:nvPr/>
        </p:nvSpPr>
        <p:spPr>
          <a:xfrm flipH="false" flipV="false" rot="0">
            <a:off x="666609" y="6374925"/>
            <a:ext cx="5407477" cy="3612845"/>
          </a:xfrm>
          <a:custGeom>
            <a:avLst/>
            <a:gdLst/>
            <a:ahLst/>
            <a:cxnLst/>
            <a:rect r="r" b="b" t="t" l="l"/>
            <a:pathLst>
              <a:path h="3612845" w="5407477">
                <a:moveTo>
                  <a:pt x="0" y="0"/>
                </a:moveTo>
                <a:lnTo>
                  <a:pt x="5407477" y="0"/>
                </a:lnTo>
                <a:lnTo>
                  <a:pt x="5407477" y="3612846"/>
                </a:lnTo>
                <a:lnTo>
                  <a:pt x="0" y="3612846"/>
                </a:lnTo>
                <a:lnTo>
                  <a:pt x="0" y="0"/>
                </a:lnTo>
                <a:close/>
              </a:path>
            </a:pathLst>
          </a:custGeom>
          <a:blipFill>
            <a:blip r:embed="rId4"/>
            <a:stretch>
              <a:fillRect l="0" t="0" r="-46596" b="-17721"/>
            </a:stretch>
          </a:blipFill>
        </p:spPr>
      </p:sp>
      <p:sp>
        <p:nvSpPr>
          <p:cNvPr name="Freeform 5" id="5"/>
          <p:cNvSpPr/>
          <p:nvPr/>
        </p:nvSpPr>
        <p:spPr>
          <a:xfrm flipH="false" flipV="false" rot="0">
            <a:off x="9268008" y="6528974"/>
            <a:ext cx="5337609" cy="3458796"/>
          </a:xfrm>
          <a:custGeom>
            <a:avLst/>
            <a:gdLst/>
            <a:ahLst/>
            <a:cxnLst/>
            <a:rect r="r" b="b" t="t" l="l"/>
            <a:pathLst>
              <a:path h="3458796" w="5337609">
                <a:moveTo>
                  <a:pt x="0" y="0"/>
                </a:moveTo>
                <a:lnTo>
                  <a:pt x="5337609" y="0"/>
                </a:lnTo>
                <a:lnTo>
                  <a:pt x="5337609" y="3458797"/>
                </a:lnTo>
                <a:lnTo>
                  <a:pt x="0" y="3458797"/>
                </a:lnTo>
                <a:lnTo>
                  <a:pt x="0" y="0"/>
                </a:lnTo>
                <a:close/>
              </a:path>
            </a:pathLst>
          </a:custGeom>
          <a:blipFill>
            <a:blip r:embed="rId5"/>
            <a:stretch>
              <a:fillRect l="0" t="0" r="-19928" b="-28944"/>
            </a:stretch>
          </a:blipFill>
        </p:spPr>
      </p:sp>
      <p:sp>
        <p:nvSpPr>
          <p:cNvPr name="TextBox 6" id="6"/>
          <p:cNvSpPr txBox="true"/>
          <p:nvPr/>
        </p:nvSpPr>
        <p:spPr>
          <a:xfrm rot="0">
            <a:off x="4819848" y="96837"/>
            <a:ext cx="4983047" cy="514351"/>
          </a:xfrm>
          <a:prstGeom prst="rect">
            <a:avLst/>
          </a:prstGeom>
        </p:spPr>
        <p:txBody>
          <a:bodyPr anchor="t" rtlCol="false" tIns="0" lIns="0" bIns="0" rIns="0">
            <a:spAutoFit/>
          </a:bodyPr>
          <a:lstStyle/>
          <a:p>
            <a:pPr algn="ctr">
              <a:lnSpc>
                <a:spcPts val="4349"/>
              </a:lnSpc>
              <a:spcBef>
                <a:spcPct val="0"/>
              </a:spcBef>
            </a:pPr>
            <a:r>
              <a:rPr lang="en-US" sz="2999" spc="128">
                <a:solidFill>
                  <a:srgbClr val="000000"/>
                </a:solidFill>
                <a:latin typeface="Montserrat Bold"/>
              </a:rPr>
              <a:t>VIEWS</a:t>
            </a:r>
            <a:r>
              <a:rPr lang="en-US" sz="2999" spc="128">
                <a:solidFill>
                  <a:srgbClr val="000000"/>
                </a:solidFill>
                <a:latin typeface="Montserrat Bold"/>
              </a:rPr>
              <a:t> - </a:t>
            </a:r>
          </a:p>
        </p:txBody>
      </p:sp>
      <p:sp>
        <p:nvSpPr>
          <p:cNvPr name="TextBox 7" id="7"/>
          <p:cNvSpPr txBox="true"/>
          <p:nvPr/>
        </p:nvSpPr>
        <p:spPr>
          <a:xfrm rot="0">
            <a:off x="123341" y="782637"/>
            <a:ext cx="4983047"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1.    CustomerBillingView </a:t>
            </a:r>
          </a:p>
        </p:txBody>
      </p:sp>
      <p:sp>
        <p:nvSpPr>
          <p:cNvPr name="TextBox 8" id="8"/>
          <p:cNvSpPr txBox="true"/>
          <p:nvPr/>
        </p:nvSpPr>
        <p:spPr>
          <a:xfrm rot="0">
            <a:off x="9011267" y="782637"/>
            <a:ext cx="5486076"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2. EmployeeDepartmentView </a:t>
            </a:r>
          </a:p>
        </p:txBody>
      </p:sp>
      <p:sp>
        <p:nvSpPr>
          <p:cNvPr name="TextBox 9" id="9"/>
          <p:cNvSpPr txBox="true"/>
          <p:nvPr/>
        </p:nvSpPr>
        <p:spPr>
          <a:xfrm rot="0">
            <a:off x="123341" y="5751037"/>
            <a:ext cx="6623300"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3. ServiceSubscriptionDetailsView </a:t>
            </a:r>
          </a:p>
        </p:txBody>
      </p:sp>
      <p:sp>
        <p:nvSpPr>
          <p:cNvPr name="TextBox 10" id="10"/>
          <p:cNvSpPr txBox="true"/>
          <p:nvPr/>
        </p:nvSpPr>
        <p:spPr>
          <a:xfrm rot="0">
            <a:off x="9144000" y="5751037"/>
            <a:ext cx="4983047"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4.    EmployeeLocationView </a:t>
            </a:r>
          </a:p>
        </p:txBody>
      </p:sp>
      <p:sp>
        <p:nvSpPr>
          <p:cNvPr name="TextBox 11" id="11"/>
          <p:cNvSpPr txBox="true"/>
          <p:nvPr/>
        </p:nvSpPr>
        <p:spPr>
          <a:xfrm rot="0">
            <a:off x="666609" y="427029"/>
            <a:ext cx="1660874" cy="222258"/>
          </a:xfrm>
          <a:prstGeom prst="rect">
            <a:avLst/>
          </a:prstGeom>
        </p:spPr>
        <p:txBody>
          <a:bodyPr anchor="t" rtlCol="false" tIns="0" lIns="0" bIns="0" rIns="0">
            <a:spAutoFit/>
          </a:bodyPr>
          <a:lstStyle/>
          <a:p>
            <a:pPr algn="l" marL="0" indent="0" lvl="0">
              <a:lnSpc>
                <a:spcPts val="1819"/>
              </a:lnSpc>
              <a:spcBef>
                <a:spcPct val="0"/>
              </a:spcBef>
            </a:pPr>
            <a:r>
              <a:rPr lang="en-US" sz="1299">
                <a:solidFill>
                  <a:srgbClr val="000000"/>
                </a:solidFill>
                <a:latin typeface="Montserrat Semi-Bold"/>
              </a:rPr>
              <a:t>DMDD GROUP 15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Freeform 2" id="2"/>
          <p:cNvSpPr/>
          <p:nvPr/>
        </p:nvSpPr>
        <p:spPr>
          <a:xfrm flipH="false" flipV="false" rot="0">
            <a:off x="208563" y="3451320"/>
            <a:ext cx="9326218" cy="4882862"/>
          </a:xfrm>
          <a:custGeom>
            <a:avLst/>
            <a:gdLst/>
            <a:ahLst/>
            <a:cxnLst/>
            <a:rect r="r" b="b" t="t" l="l"/>
            <a:pathLst>
              <a:path h="4882862" w="9326218">
                <a:moveTo>
                  <a:pt x="0" y="0"/>
                </a:moveTo>
                <a:lnTo>
                  <a:pt x="9326217" y="0"/>
                </a:lnTo>
                <a:lnTo>
                  <a:pt x="9326217" y="4882863"/>
                </a:lnTo>
                <a:lnTo>
                  <a:pt x="0" y="4882863"/>
                </a:lnTo>
                <a:lnTo>
                  <a:pt x="0" y="0"/>
                </a:lnTo>
                <a:close/>
              </a:path>
            </a:pathLst>
          </a:custGeom>
          <a:blipFill>
            <a:blip r:embed="rId2"/>
            <a:stretch>
              <a:fillRect l="0" t="0" r="-21713" b="-28200"/>
            </a:stretch>
          </a:blipFill>
        </p:spPr>
      </p:sp>
      <p:sp>
        <p:nvSpPr>
          <p:cNvPr name="Freeform 3" id="3"/>
          <p:cNvSpPr/>
          <p:nvPr/>
        </p:nvSpPr>
        <p:spPr>
          <a:xfrm flipH="false" flipV="false" rot="0">
            <a:off x="9747371" y="3575231"/>
            <a:ext cx="8386866" cy="4758951"/>
          </a:xfrm>
          <a:custGeom>
            <a:avLst/>
            <a:gdLst/>
            <a:ahLst/>
            <a:cxnLst/>
            <a:rect r="r" b="b" t="t" l="l"/>
            <a:pathLst>
              <a:path h="4758951" w="8386866">
                <a:moveTo>
                  <a:pt x="0" y="0"/>
                </a:moveTo>
                <a:lnTo>
                  <a:pt x="8386866" y="0"/>
                </a:lnTo>
                <a:lnTo>
                  <a:pt x="8386866" y="4758952"/>
                </a:lnTo>
                <a:lnTo>
                  <a:pt x="0" y="4758952"/>
                </a:lnTo>
                <a:lnTo>
                  <a:pt x="0" y="0"/>
                </a:lnTo>
                <a:close/>
              </a:path>
            </a:pathLst>
          </a:custGeom>
          <a:blipFill>
            <a:blip r:embed="rId3"/>
            <a:stretch>
              <a:fillRect l="-4867" t="0" r="-4867" b="0"/>
            </a:stretch>
          </a:blipFill>
        </p:spPr>
      </p:sp>
      <p:sp>
        <p:nvSpPr>
          <p:cNvPr name="TextBox 4" id="4"/>
          <p:cNvSpPr txBox="true"/>
          <p:nvPr/>
        </p:nvSpPr>
        <p:spPr>
          <a:xfrm rot="0">
            <a:off x="1707065" y="466725"/>
            <a:ext cx="4983047" cy="1057276"/>
          </a:xfrm>
          <a:prstGeom prst="rect">
            <a:avLst/>
          </a:prstGeom>
        </p:spPr>
        <p:txBody>
          <a:bodyPr anchor="t" rtlCol="false" tIns="0" lIns="0" bIns="0" rIns="0">
            <a:spAutoFit/>
          </a:bodyPr>
          <a:lstStyle/>
          <a:p>
            <a:pPr algn="ctr">
              <a:lnSpc>
                <a:spcPts val="4349"/>
              </a:lnSpc>
              <a:spcBef>
                <a:spcPct val="0"/>
              </a:spcBef>
            </a:pPr>
            <a:r>
              <a:rPr lang="en-US" sz="2999" spc="128">
                <a:solidFill>
                  <a:srgbClr val="000000"/>
                </a:solidFill>
                <a:latin typeface="Montserrat Bold"/>
              </a:rPr>
              <a:t> User-defined function (UDF) </a:t>
            </a:r>
          </a:p>
        </p:txBody>
      </p:sp>
      <p:sp>
        <p:nvSpPr>
          <p:cNvPr name="TextBox 5" id="5"/>
          <p:cNvSpPr txBox="true"/>
          <p:nvPr/>
        </p:nvSpPr>
        <p:spPr>
          <a:xfrm rot="0">
            <a:off x="2109935" y="1992360"/>
            <a:ext cx="4177308"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dbo. </a:t>
            </a:r>
            <a:r>
              <a:rPr lang="en-US" sz="2499" spc="107">
                <a:solidFill>
                  <a:srgbClr val="000000"/>
                </a:solidFill>
                <a:latin typeface="Montserrat Bold"/>
              </a:rPr>
              <a:t>CalculateDiscount</a:t>
            </a:r>
          </a:p>
        </p:txBody>
      </p:sp>
      <p:sp>
        <p:nvSpPr>
          <p:cNvPr name="TextBox 6" id="6"/>
          <p:cNvSpPr txBox="true"/>
          <p:nvPr/>
        </p:nvSpPr>
        <p:spPr>
          <a:xfrm rot="0">
            <a:off x="11093483" y="449310"/>
            <a:ext cx="4983047" cy="1600201"/>
          </a:xfrm>
          <a:prstGeom prst="rect">
            <a:avLst/>
          </a:prstGeom>
        </p:spPr>
        <p:txBody>
          <a:bodyPr anchor="t" rtlCol="false" tIns="0" lIns="0" bIns="0" rIns="0">
            <a:spAutoFit/>
          </a:bodyPr>
          <a:lstStyle/>
          <a:p>
            <a:pPr algn="ctr">
              <a:lnSpc>
                <a:spcPts val="4349"/>
              </a:lnSpc>
            </a:pPr>
            <a:r>
              <a:rPr lang="en-US" sz="2999" spc="128">
                <a:solidFill>
                  <a:srgbClr val="000000"/>
                </a:solidFill>
                <a:latin typeface="Montserrat Bold"/>
              </a:rPr>
              <a:t>Column Data Encryption </a:t>
            </a:r>
          </a:p>
          <a:p>
            <a:pPr algn="ctr">
              <a:lnSpc>
                <a:spcPts val="4349"/>
              </a:lnSpc>
              <a:spcBef>
                <a:spcPct val="0"/>
              </a:spcBef>
            </a:pPr>
          </a:p>
        </p:txBody>
      </p:sp>
      <p:sp>
        <p:nvSpPr>
          <p:cNvPr name="TextBox 7" id="7"/>
          <p:cNvSpPr txBox="true"/>
          <p:nvPr/>
        </p:nvSpPr>
        <p:spPr>
          <a:xfrm rot="0">
            <a:off x="10657199" y="2001885"/>
            <a:ext cx="6567210" cy="1573346"/>
          </a:xfrm>
          <a:prstGeom prst="rect">
            <a:avLst/>
          </a:prstGeom>
        </p:spPr>
        <p:txBody>
          <a:bodyPr anchor="t" rtlCol="false" tIns="0" lIns="0" bIns="0" rIns="0">
            <a:spAutoFit/>
          </a:bodyPr>
          <a:lstStyle/>
          <a:p>
            <a:pPr algn="ctr">
              <a:lnSpc>
                <a:spcPts val="3161"/>
              </a:lnSpc>
            </a:pPr>
            <a:r>
              <a:rPr lang="en-US" sz="2180" spc="93">
                <a:solidFill>
                  <a:srgbClr val="000000"/>
                </a:solidFill>
                <a:latin typeface="Montserrat Bold"/>
              </a:rPr>
              <a:t>CREATE SYMMETRIC KEY Customer_IDKey</a:t>
            </a:r>
          </a:p>
          <a:p>
            <a:pPr algn="ctr">
              <a:lnSpc>
                <a:spcPts val="3161"/>
              </a:lnSpc>
            </a:pPr>
            <a:r>
              <a:rPr lang="en-US" sz="2180" spc="93">
                <a:solidFill>
                  <a:srgbClr val="000000"/>
                </a:solidFill>
                <a:latin typeface="Montserrat Bold"/>
              </a:rPr>
              <a:t>WITH ALGORITHM = AES_256</a:t>
            </a:r>
          </a:p>
          <a:p>
            <a:pPr algn="ctr">
              <a:lnSpc>
                <a:spcPts val="3161"/>
              </a:lnSpc>
            </a:pPr>
            <a:r>
              <a:rPr lang="en-US" sz="2180" spc="93">
                <a:solidFill>
                  <a:srgbClr val="000000"/>
                </a:solidFill>
                <a:latin typeface="Montserrat Bold"/>
              </a:rPr>
              <a:t>ENCRYPTION BY PASSWORD = 'DMDD123';</a:t>
            </a:r>
          </a:p>
          <a:p>
            <a:pPr algn="ctr">
              <a:lnSpc>
                <a:spcPts val="3161"/>
              </a:lnSpc>
              <a:spcBef>
                <a:spcPct val="0"/>
              </a:spcBef>
            </a:pPr>
          </a:p>
        </p:txBody>
      </p:sp>
      <p:sp>
        <p:nvSpPr>
          <p:cNvPr name="TextBox 8" id="8"/>
          <p:cNvSpPr txBox="true"/>
          <p:nvPr/>
        </p:nvSpPr>
        <p:spPr>
          <a:xfrm rot="0">
            <a:off x="602112" y="365290"/>
            <a:ext cx="1507823" cy="204410"/>
          </a:xfrm>
          <a:prstGeom prst="rect">
            <a:avLst/>
          </a:prstGeom>
        </p:spPr>
        <p:txBody>
          <a:bodyPr anchor="t" rtlCol="false" tIns="0" lIns="0" bIns="0" rIns="0">
            <a:spAutoFit/>
          </a:bodyPr>
          <a:lstStyle/>
          <a:p>
            <a:pPr algn="l" marL="0" indent="0" lvl="0">
              <a:lnSpc>
                <a:spcPts val="1651"/>
              </a:lnSpc>
              <a:spcBef>
                <a:spcPct val="0"/>
              </a:spcBef>
            </a:pPr>
            <a:r>
              <a:rPr lang="en-US" sz="1179">
                <a:solidFill>
                  <a:srgbClr val="000000"/>
                </a:solidFill>
                <a:latin typeface="Montserrat Semi-Bold"/>
              </a:rPr>
              <a:t>DMDD GROUP 15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8"/>
        </a:solidFill>
      </p:bgPr>
    </p:bg>
    <p:spTree>
      <p:nvGrpSpPr>
        <p:cNvPr id="1" name=""/>
        <p:cNvGrpSpPr/>
        <p:nvPr/>
      </p:nvGrpSpPr>
      <p:grpSpPr>
        <a:xfrm>
          <a:off x="0" y="0"/>
          <a:ext cx="0" cy="0"/>
          <a:chOff x="0" y="0"/>
          <a:chExt cx="0" cy="0"/>
        </a:xfrm>
      </p:grpSpPr>
      <p:sp>
        <p:nvSpPr>
          <p:cNvPr name="TextBox 2" id="2"/>
          <p:cNvSpPr txBox="true"/>
          <p:nvPr/>
        </p:nvSpPr>
        <p:spPr>
          <a:xfrm rot="0">
            <a:off x="735927" y="383099"/>
            <a:ext cx="2393084" cy="266700"/>
          </a:xfrm>
          <a:prstGeom prst="rect">
            <a:avLst/>
          </a:prstGeom>
        </p:spPr>
        <p:txBody>
          <a:bodyPr anchor="t" rtlCol="false" tIns="0" lIns="0" bIns="0" rIns="0">
            <a:spAutoFit/>
          </a:bodyPr>
          <a:lstStyle/>
          <a:p>
            <a:pPr algn="l" marL="0" indent="0" lvl="0">
              <a:lnSpc>
                <a:spcPts val="2100"/>
              </a:lnSpc>
              <a:spcBef>
                <a:spcPct val="0"/>
              </a:spcBef>
            </a:pPr>
            <a:r>
              <a:rPr lang="en-US" sz="1500">
                <a:solidFill>
                  <a:srgbClr val="000000"/>
                </a:solidFill>
                <a:latin typeface="Montserrat Semi-Bold"/>
              </a:rPr>
              <a:t>DMDD GROUP 15</a:t>
            </a:r>
          </a:p>
        </p:txBody>
      </p:sp>
      <p:sp>
        <p:nvSpPr>
          <p:cNvPr name="Freeform 3" id="3"/>
          <p:cNvSpPr/>
          <p:nvPr/>
        </p:nvSpPr>
        <p:spPr>
          <a:xfrm flipH="false" flipV="false" rot="0">
            <a:off x="10246934" y="3511876"/>
            <a:ext cx="8041066" cy="3263248"/>
          </a:xfrm>
          <a:custGeom>
            <a:avLst/>
            <a:gdLst/>
            <a:ahLst/>
            <a:cxnLst/>
            <a:rect r="r" b="b" t="t" l="l"/>
            <a:pathLst>
              <a:path h="3263248" w="8041066">
                <a:moveTo>
                  <a:pt x="0" y="0"/>
                </a:moveTo>
                <a:lnTo>
                  <a:pt x="8041066" y="0"/>
                </a:lnTo>
                <a:lnTo>
                  <a:pt x="8041066" y="3263248"/>
                </a:lnTo>
                <a:lnTo>
                  <a:pt x="0" y="3263248"/>
                </a:lnTo>
                <a:lnTo>
                  <a:pt x="0" y="0"/>
                </a:lnTo>
                <a:close/>
              </a:path>
            </a:pathLst>
          </a:custGeom>
          <a:blipFill>
            <a:blip r:embed="rId2"/>
            <a:stretch>
              <a:fillRect l="0" t="-1527" r="0" b="0"/>
            </a:stretch>
          </a:blipFill>
        </p:spPr>
      </p:sp>
      <p:sp>
        <p:nvSpPr>
          <p:cNvPr name="Freeform 4" id="4"/>
          <p:cNvSpPr/>
          <p:nvPr/>
        </p:nvSpPr>
        <p:spPr>
          <a:xfrm flipH="false" flipV="false" rot="0">
            <a:off x="133815" y="2817320"/>
            <a:ext cx="9782055" cy="5267999"/>
          </a:xfrm>
          <a:custGeom>
            <a:avLst/>
            <a:gdLst/>
            <a:ahLst/>
            <a:cxnLst/>
            <a:rect r="r" b="b" t="t" l="l"/>
            <a:pathLst>
              <a:path h="5267999" w="9782055">
                <a:moveTo>
                  <a:pt x="0" y="0"/>
                </a:moveTo>
                <a:lnTo>
                  <a:pt x="9782055" y="0"/>
                </a:lnTo>
                <a:lnTo>
                  <a:pt x="9782055" y="5267999"/>
                </a:lnTo>
                <a:lnTo>
                  <a:pt x="0" y="5267999"/>
                </a:lnTo>
                <a:lnTo>
                  <a:pt x="0" y="0"/>
                </a:lnTo>
                <a:close/>
              </a:path>
            </a:pathLst>
          </a:custGeom>
          <a:blipFill>
            <a:blip r:embed="rId3"/>
            <a:stretch>
              <a:fillRect l="0" t="0" r="-10943" b="-1177"/>
            </a:stretch>
          </a:blipFill>
        </p:spPr>
      </p:sp>
      <p:sp>
        <p:nvSpPr>
          <p:cNvPr name="TextBox 5" id="5"/>
          <p:cNvSpPr txBox="true"/>
          <p:nvPr/>
        </p:nvSpPr>
        <p:spPr>
          <a:xfrm rot="0">
            <a:off x="2238312" y="1780368"/>
            <a:ext cx="1781398"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TRIGGERS</a:t>
            </a:r>
          </a:p>
        </p:txBody>
      </p:sp>
      <p:sp>
        <p:nvSpPr>
          <p:cNvPr name="TextBox 6" id="6"/>
          <p:cNvSpPr txBox="true"/>
          <p:nvPr/>
        </p:nvSpPr>
        <p:spPr>
          <a:xfrm rot="0">
            <a:off x="12362649" y="1780368"/>
            <a:ext cx="2541865" cy="434975"/>
          </a:xfrm>
          <a:prstGeom prst="rect">
            <a:avLst/>
          </a:prstGeom>
        </p:spPr>
        <p:txBody>
          <a:bodyPr anchor="t" rtlCol="false" tIns="0" lIns="0" bIns="0" rIns="0">
            <a:spAutoFit/>
          </a:bodyPr>
          <a:lstStyle/>
          <a:p>
            <a:pPr algn="ctr">
              <a:lnSpc>
                <a:spcPts val="3624"/>
              </a:lnSpc>
              <a:spcBef>
                <a:spcPct val="0"/>
              </a:spcBef>
            </a:pPr>
            <a:r>
              <a:rPr lang="en-US" sz="2499" spc="107">
                <a:solidFill>
                  <a:srgbClr val="000000"/>
                </a:solidFill>
                <a:latin typeface="Montserrat Bold"/>
              </a:rPr>
              <a:t>CONSTRAINTS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DAF2sb1PidY</dc:identifier>
  <dcterms:modified xsi:type="dcterms:W3CDTF">2011-08-01T06:04:30Z</dcterms:modified>
  <cp:revision>1</cp:revision>
  <dc:title>Grey minimalist business project presentation </dc:title>
</cp:coreProperties>
</file>